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1"/>
  </p:notesMasterIdLst>
  <p:sldIdLst>
    <p:sldId id="256" r:id="rId2"/>
    <p:sldId id="283" r:id="rId3"/>
    <p:sldId id="285" r:id="rId4"/>
    <p:sldId id="278" r:id="rId5"/>
    <p:sldId id="260" r:id="rId6"/>
    <p:sldId id="287" r:id="rId7"/>
    <p:sldId id="282" r:id="rId8"/>
    <p:sldId id="281" r:id="rId9"/>
    <p:sldId id="27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3F3F"/>
    <a:srgbClr val="FF3737"/>
    <a:srgbClr val="E20000"/>
    <a:srgbClr val="FF4747"/>
    <a:srgbClr val="EE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171" autoAdjust="0"/>
  </p:normalViewPr>
  <p:slideViewPr>
    <p:cSldViewPr>
      <p:cViewPr>
        <p:scale>
          <a:sx n="70" d="100"/>
          <a:sy n="70" d="100"/>
        </p:scale>
        <p:origin x="-136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79ACC7-4FB3-4DFE-B5B0-F65CF64659CE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257ED1B-983C-4E0E-803F-7BC5AF7EEC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66CB5-B002-4753-BACA-C73A2BD4EF11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4857D-985F-471D-B72B-F0C4A67F4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5B60A-8FE8-4071-BD52-559B267F6C33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1612-7B02-4377-88C9-CA96FB850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8B337-1E6F-43F4-9A65-E522618EFB20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E96AA-BFF3-4C67-B5A8-F3938820E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1F2A3-B650-4015-B635-F316E6D83AA2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C3F9-E840-4198-8273-1DC606FCA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93983-C4FC-418F-A9D8-FBA251343115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9CC9B-7481-4B4B-B782-DF75C06C2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C211D-080A-4457-A842-67249E7638A3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4793-89EF-40F2-88D7-D0DAA25A4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70693-F919-4ACD-BBCF-2AE0129EEBCF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EEA2B-CF36-43F3-A226-D7D6E3D32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6BF5B-9A95-447B-8CE9-E406E440B476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7808C-A0BB-46CD-9602-51B9752FF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9AF2-F329-4E25-9543-19CB0368C146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36925-6417-4D9F-A910-631F6F266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C5D99-BCB2-40E5-AD17-A8DCCD83A65F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BFCFE-29EC-4109-B245-D2A58EBB2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43BC8-A49D-424F-8DBA-23CA47055C7F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E6817-888A-4C64-8E52-0CF86BBE5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6728CD-D03A-4F22-BB12-167ADC4FF521}" type="datetimeFigureOut">
              <a:rPr lang="ru-RU"/>
              <a:pPr>
                <a:defRPr/>
              </a:pPr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D75CE9-7B57-4AFC-BE92-450A69997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>
                <a:alpha val="59000"/>
              </a:srgbClr>
            </a:gs>
            <a:gs pos="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93675" y="184150"/>
            <a:ext cx="8785225" cy="6426200"/>
          </a:xfrm>
          <a:prstGeom prst="roundRect">
            <a:avLst>
              <a:gd name="adj" fmla="val 3411"/>
            </a:avLst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4725" y="1008063"/>
            <a:ext cx="7194550" cy="2389187"/>
          </a:xfrm>
          <a:prstGeom prst="roundRect">
            <a:avLst>
              <a:gd name="adj" fmla="val 6924"/>
            </a:avLst>
          </a:prstGeom>
          <a:solidFill>
            <a:srgbClr val="DD3F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ru-RU" sz="2600" b="1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Институт уполномоченных общественных экспертов как партнер государственной власти в достижении цели повышения качества </a:t>
            </a:r>
          </a:p>
          <a:p>
            <a:pPr algn="ctr"/>
            <a:r>
              <a:rPr lang="ru-RU" sz="2600" b="1">
                <a:solidFill>
                  <a:srgbClr val="FFFFFF"/>
                </a:solidFill>
                <a:cs typeface="Calibri" pitchFamily="34" charset="0"/>
              </a:rPr>
              <a:t>медицинской помощи населению</a:t>
            </a:r>
            <a:endParaRPr lang="ru-RU" sz="2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09663" y="1130300"/>
            <a:ext cx="6934200" cy="2136775"/>
          </a:xfrm>
          <a:prstGeom prst="roundRect">
            <a:avLst>
              <a:gd name="adj" fmla="val 451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90888" y="6397625"/>
            <a:ext cx="2376487" cy="43338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6" name="Picture 2" descr="C:\Users\SKY\Desktop\SS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6418263"/>
            <a:ext cx="20018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/>
          <p:cNvSpPr/>
          <p:nvPr/>
        </p:nvSpPr>
        <p:spPr>
          <a:xfrm>
            <a:off x="2667000" y="4292600"/>
            <a:ext cx="3705225" cy="1157288"/>
          </a:xfrm>
          <a:prstGeom prst="roundRect">
            <a:avLst>
              <a:gd name="adj" fmla="val 99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Матвеева Л.Ф</a:t>
            </a:r>
            <a:r>
              <a:rPr lang="ru-RU" sz="2400" b="1" dirty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ВООГ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«</a:t>
            </a:r>
            <a:r>
              <a:rPr lang="ru-RU" sz="2400" b="1" dirty="0">
                <a:solidFill>
                  <a:schemeClr val="tx1"/>
                </a:solidFill>
              </a:rPr>
              <a:t>Содействие</a:t>
            </a:r>
            <a:r>
              <a:rPr lang="ru-RU" sz="2400" b="1" dirty="0">
                <a:solidFill>
                  <a:schemeClr val="tx1"/>
                </a:solidFill>
              </a:rPr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23.11.2012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>
                <a:solidFill>
                  <a:schemeClr val="tx1"/>
                </a:solidFill>
              </a:rPr>
              <a:t>г</a:t>
            </a:r>
            <a:r>
              <a:rPr lang="ru-RU" sz="1400" b="1" dirty="0" err="1">
                <a:solidFill>
                  <a:schemeClr val="tx1"/>
                </a:solidFill>
              </a:rPr>
              <a:t>.Ханты-Мансийск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84150" y="188913"/>
            <a:ext cx="8785225" cy="6424612"/>
          </a:xfrm>
          <a:prstGeom prst="roundRect">
            <a:avLst>
              <a:gd name="adj" fmla="val 3411"/>
            </a:avLst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90888" y="6397625"/>
            <a:ext cx="2376487" cy="43338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4339" name="Picture 2" descr="C:\Users\SKY\Desktop\SS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6418263"/>
            <a:ext cx="20018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8263" y="1138238"/>
            <a:ext cx="3935412" cy="4525962"/>
          </a:xfrm>
          <a:prstGeom prst="rect">
            <a:avLst/>
          </a:prstGeom>
          <a:solidFill>
            <a:srgbClr val="CCFFFF">
              <a:alpha val="79999"/>
            </a:srgbClr>
          </a:solidFill>
          <a:ln w="19050">
            <a:solidFill>
              <a:srgbClr val="CC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84150" y="188913"/>
            <a:ext cx="8785225" cy="6424612"/>
          </a:xfrm>
          <a:prstGeom prst="roundRect">
            <a:avLst>
              <a:gd name="adj" fmla="val 3411"/>
            </a:avLst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90888" y="6397625"/>
            <a:ext cx="2376487" cy="43338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6387" name="Picture 2" descr="C:\Users\SKY\Desktop\SS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6418263"/>
            <a:ext cx="20018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571500" y="549275"/>
            <a:ext cx="3906838" cy="563563"/>
          </a:xfrm>
          <a:prstGeom prst="roundRect">
            <a:avLst>
              <a:gd name="adj" fmla="val 19925"/>
            </a:avLst>
          </a:prstGeom>
          <a:solidFill>
            <a:srgbClr val="DD3F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prstClr val="white"/>
                </a:solidFill>
              </a:rPr>
              <a:t>Общественные эксперты </a:t>
            </a:r>
          </a:p>
        </p:txBody>
      </p:sp>
      <p:sp>
        <p:nvSpPr>
          <p:cNvPr id="16389" name="Заголовок 1"/>
          <p:cNvSpPr txBox="1">
            <a:spLocks/>
          </p:cNvSpPr>
          <p:nvPr/>
        </p:nvSpPr>
        <p:spPr bwMode="auto">
          <a:xfrm>
            <a:off x="457200" y="11064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63538" y="1268413"/>
            <a:ext cx="8229600" cy="49688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200" b="1">
                <a:solidFill>
                  <a:srgbClr val="000000"/>
                </a:solidFill>
                <a:latin typeface="Calibri" pitchFamily="34" charset="0"/>
              </a:rPr>
              <a:t>Цель деятельности: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b="1">
              <a:solidFill>
                <a:srgbClr val="000000"/>
              </a:solidFill>
              <a:latin typeface="Calibri" pitchFamily="34" charset="0"/>
            </a:endParaRPr>
          </a:p>
          <a:p>
            <a:pPr eaLnBrk="0" hangingPunct="0">
              <a:lnSpc>
                <a:spcPct val="80000"/>
              </a:lnSpc>
              <a:spcAft>
                <a:spcPct val="35000"/>
              </a:spcAft>
              <a:buFont typeface="Wingdings" pitchFamily="2" charset="2"/>
              <a:buChar char="v"/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Организация общественного контроля за исполнением законодательства РФ в сфере здравоохранения и социальной защиты граждан и осуществление коммуникации между пациентами, государством и обществом </a:t>
            </a:r>
          </a:p>
          <a:p>
            <a:pPr eaLnBrk="0" hangingPunct="0">
              <a:lnSpc>
                <a:spcPct val="80000"/>
              </a:lnSpc>
              <a:spcAft>
                <a:spcPct val="35000"/>
              </a:spcAft>
              <a:buFont typeface="Wingdings" pitchFamily="2" charset="2"/>
              <a:buChar char="v"/>
            </a:pPr>
            <a:endParaRPr lang="ru-RU" sz="1600" b="1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latin typeface="Calibri" pitchFamily="34" charset="0"/>
              </a:rPr>
              <a:t>Направление деятельности: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b="1">
              <a:latin typeface="Calibri" pitchFamily="34" charset="0"/>
            </a:endParaRPr>
          </a:p>
          <a:p>
            <a:pPr eaLnBrk="0" hangingPunct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Содействие взаимодействию пациентов с властью, врачами, НКО, СМИ и др.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Контроль за соблюдением прав пациентов, содействие оптимизации регионального законодательства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Ведение общественных регистров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Работа с жалобами пациентов (сбор, анализ, перенаправление, участие в разрешении)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Мониторинг и оптимизация медицинской помощи пациентам</a:t>
            </a:r>
          </a:p>
          <a:p>
            <a:pPr eaLnBrk="0" hangingPunct="0">
              <a:lnSpc>
                <a:spcPct val="90000"/>
              </a:lnSpc>
              <a:buFont typeface="Wingdings" pitchFamily="2" charset="2"/>
              <a:buChar char="v"/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Анализ ситуации, периодическая формализованная и «по запросу» отчетность перед органами власти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ru-RU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84150" y="188913"/>
            <a:ext cx="8785225" cy="6424612"/>
          </a:xfrm>
          <a:prstGeom prst="roundRect">
            <a:avLst>
              <a:gd name="adj" fmla="val 3411"/>
            </a:avLst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400"/>
              </a:spcAft>
            </a:pPr>
            <a:endParaRPr lang="ru-RU" sz="140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endParaRPr lang="ru-RU" sz="1400" b="1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000" b="1">
                <a:solidFill>
                  <a:srgbClr val="000000"/>
                </a:solidFill>
                <a:cs typeface="Times New Roman" pitchFamily="18" charset="0"/>
              </a:rPr>
              <a:t>Участие общественности в обсуждении законов, п</a:t>
            </a:r>
            <a:r>
              <a:rPr lang="ru-RU" sz="2000" b="1">
                <a:solidFill>
                  <a:schemeClr val="tx1"/>
                </a:solidFill>
                <a:cs typeface="Times New Roman" pitchFamily="18" charset="0"/>
              </a:rPr>
              <a:t>убличная поддержка решений</a:t>
            </a: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000" b="1">
                <a:solidFill>
                  <a:schemeClr val="tx1"/>
                </a:solidFill>
                <a:cs typeface="Times New Roman" pitchFamily="18" charset="0"/>
              </a:rPr>
              <a:t>Предоставление информации о состоянии проблемы: статистика, данные о специфике, ключевые проблемы, предложения по их преодолению</a:t>
            </a: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000" b="1">
                <a:solidFill>
                  <a:schemeClr val="tx1"/>
                </a:solidFill>
                <a:cs typeface="Times New Roman" pitchFamily="18" charset="0"/>
              </a:rPr>
              <a:t>Предоставление  достоверных и актуальных сведений о нарушении законодательства</a:t>
            </a: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000" b="1">
                <a:solidFill>
                  <a:schemeClr val="tx1"/>
                </a:solidFill>
                <a:cs typeface="Times New Roman" pitchFamily="18" charset="0"/>
              </a:rPr>
              <a:t>Предоставление информации о состоянии проблем пациентов и  способах их разрешения </a:t>
            </a: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000" b="1">
                <a:solidFill>
                  <a:schemeClr val="tx1"/>
                </a:solidFill>
                <a:cs typeface="Times New Roman" pitchFamily="18" charset="0"/>
              </a:rPr>
              <a:t>Экспертное участие в выработке оптимальных решений</a:t>
            </a:r>
          </a:p>
          <a:p>
            <a:pPr>
              <a:buFont typeface="Wingdings" pitchFamily="2" charset="2"/>
              <a:buChar char="v"/>
            </a:pPr>
            <a:r>
              <a:rPr lang="ru-RU" sz="2000" b="1">
                <a:solidFill>
                  <a:schemeClr val="tx1"/>
                </a:solidFill>
                <a:cs typeface="Times New Roman" pitchFamily="18" charset="0"/>
              </a:rPr>
              <a:t>Предотвращение социальной напряженности</a:t>
            </a:r>
            <a:endParaRPr lang="ru-RU" sz="2000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1950" y="549275"/>
            <a:ext cx="6232525" cy="503238"/>
          </a:xfrm>
          <a:prstGeom prst="roundRect">
            <a:avLst>
              <a:gd name="adj" fmla="val 19925"/>
            </a:avLst>
          </a:prstGeom>
          <a:solidFill>
            <a:srgbClr val="DD3F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+mj-lt"/>
              </a:rPr>
              <a:t>Интересы государственной власти</a:t>
            </a:r>
            <a:endParaRPr lang="ru-RU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90888" y="6397625"/>
            <a:ext cx="2376487" cy="43338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12" name="Picture 2" descr="C:\Users\SKY\Desktop\SS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6418263"/>
            <a:ext cx="20018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84150" y="188913"/>
            <a:ext cx="8785225" cy="6424612"/>
          </a:xfrm>
          <a:prstGeom prst="roundRect">
            <a:avLst>
              <a:gd name="adj" fmla="val 3411"/>
            </a:avLst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15000"/>
              </a:lnSpc>
              <a:spcAft>
                <a:spcPts val="400"/>
              </a:spcAft>
            </a:pP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</a:pPr>
            <a:endParaRPr lang="ru-RU" sz="1600" b="1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Защита конституционных прав пациентов</a:t>
            </a: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Оптимизация федерального законодательства с учетом интересов пациентов.</a:t>
            </a:r>
            <a:r>
              <a:rPr lang="ru-RU" sz="2200" b="1">
                <a:solidFill>
                  <a:srgbClr val="000000"/>
                </a:solidFill>
                <a:cs typeface="Times New Roman" pitchFamily="18" charset="0"/>
              </a:rPr>
              <a:t> Участие в создании региональных законов, дополняющих федеральное законодательство, принятие отдельных нормативно-правовых актов</a:t>
            </a: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Формирование  переговорных  площадок при органах власти</a:t>
            </a: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Получение депутатских запросов</a:t>
            </a: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Повышение статуса организации за счет участия в официальных мероприятиях</a:t>
            </a:r>
          </a:p>
          <a:p>
            <a:pPr>
              <a:lnSpc>
                <a:spcPct val="115000"/>
              </a:lnSpc>
              <a:spcAft>
                <a:spcPts val="400"/>
              </a:spcAft>
              <a:buFont typeface="Wingdings" pitchFamily="2" charset="2"/>
              <a:buChar char="v"/>
            </a:pPr>
            <a:r>
              <a:rPr lang="ru-RU" sz="2200" b="1">
                <a:solidFill>
                  <a:schemeClr val="tx1"/>
                </a:solidFill>
                <a:cs typeface="Times New Roman" pitchFamily="18" charset="0"/>
              </a:rPr>
              <a:t>Актуализация существующих проблем</a:t>
            </a:r>
          </a:p>
          <a:p>
            <a:pPr>
              <a:lnSpc>
                <a:spcPct val="115000"/>
              </a:lnSpc>
              <a:spcAft>
                <a:spcPts val="400"/>
              </a:spcAft>
            </a:pPr>
            <a:endParaRPr lang="ru-RU" sz="2400"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500" y="549275"/>
            <a:ext cx="5440363" cy="503238"/>
          </a:xfrm>
          <a:prstGeom prst="roundRect">
            <a:avLst>
              <a:gd name="adj" fmla="val 19925"/>
            </a:avLst>
          </a:prstGeom>
          <a:solidFill>
            <a:srgbClr val="DD3F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  <a:latin typeface="+mj-lt"/>
              </a:rPr>
              <a:t>Интересы сообществ пациентов</a:t>
            </a:r>
            <a:endParaRPr lang="ru-RU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90888" y="6397625"/>
            <a:ext cx="2376487" cy="43338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6" name="Picture 2" descr="C:\Users\SKY\Desktop\SS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6418263"/>
            <a:ext cx="20018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84150" y="188913"/>
            <a:ext cx="8785225" cy="6424612"/>
          </a:xfrm>
          <a:prstGeom prst="roundRect">
            <a:avLst>
              <a:gd name="adj" fmla="val 3411"/>
            </a:avLst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500" y="549275"/>
            <a:ext cx="4908550" cy="503238"/>
          </a:xfrm>
          <a:prstGeom prst="roundRect">
            <a:avLst>
              <a:gd name="adj" fmla="val 19925"/>
            </a:avLst>
          </a:prstGeom>
          <a:solidFill>
            <a:srgbClr val="DD3F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white"/>
                </a:solidFill>
              </a:rPr>
              <a:t>Об общественном контроле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90888" y="6397625"/>
            <a:ext cx="2376487" cy="43338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9460" name="Picture 2" descr="C:\Users\SKY\Desktop\SS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6418263"/>
            <a:ext cx="20018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Содержимое 2"/>
          <p:cNvSpPr txBox="1">
            <a:spLocks/>
          </p:cNvSpPr>
          <p:nvPr/>
        </p:nvSpPr>
        <p:spPr bwMode="auto">
          <a:xfrm>
            <a:off x="576263" y="1341438"/>
            <a:ext cx="8001000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Министр здравоохранения РФ Скворцова В.И.: «…</a:t>
            </a: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 Нужен общественный контроль… Мы поддерживаем. Присылайте предложения и надо это развивать.»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ru-RU" sz="2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9462" name="Picture 2" descr="C:\Users\Андрей\Desktop\К презентации\0112-580x3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3488" y="2997200"/>
            <a:ext cx="39497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84150" y="188913"/>
            <a:ext cx="8785225" cy="6424612"/>
          </a:xfrm>
          <a:prstGeom prst="roundRect">
            <a:avLst>
              <a:gd name="adj" fmla="val 3411"/>
            </a:avLst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500" y="549275"/>
            <a:ext cx="4908550" cy="503238"/>
          </a:xfrm>
          <a:prstGeom prst="roundRect">
            <a:avLst>
              <a:gd name="adj" fmla="val 19925"/>
            </a:avLst>
          </a:prstGeom>
          <a:solidFill>
            <a:srgbClr val="DD3F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white"/>
                </a:solidFill>
              </a:rPr>
              <a:t>Об общественном контроле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90888" y="6397625"/>
            <a:ext cx="2376487" cy="43338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0484" name="Picture 2" descr="C:\Users\SKY\Desktop\SS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6418263"/>
            <a:ext cx="20018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Содержимое 2"/>
          <p:cNvSpPr txBox="1">
            <a:spLocks/>
          </p:cNvSpPr>
          <p:nvPr/>
        </p:nvSpPr>
        <p:spPr bwMode="auto">
          <a:xfrm>
            <a:off x="576263" y="1341438"/>
            <a:ext cx="8001000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Премьер-министр РФ Медведев Д.А.:</a:t>
            </a:r>
            <a:r>
              <a:rPr lang="en-US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>
                <a:solidFill>
                  <a:srgbClr val="000000"/>
                </a:solidFill>
                <a:latin typeface="Calibri" pitchFamily="34" charset="0"/>
              </a:rPr>
              <a:t>«Общество должно получить набор механизмов, повышающих эффективность антикоррупционной борьбы. Прежде всего за счет большой доступности и открытости информации о деятельности власти, а также о возможности граждан высказывать своё мнение, влиять на деятельность власти посредством различного рода обсуждений, дискуссий и путём создания и участия в работе влиятельных экспертных сообществ.»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ru-RU" sz="2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0486" name="Picture 2" descr="C:\Users\Андрей\Desktop\К презентации\images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644900"/>
            <a:ext cx="3319463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84150" y="188913"/>
            <a:ext cx="8785225" cy="6424612"/>
          </a:xfrm>
          <a:prstGeom prst="roundRect">
            <a:avLst>
              <a:gd name="adj" fmla="val 3411"/>
            </a:avLst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500" y="549275"/>
            <a:ext cx="4908550" cy="503238"/>
          </a:xfrm>
          <a:prstGeom prst="roundRect">
            <a:avLst>
              <a:gd name="adj" fmla="val 19925"/>
            </a:avLst>
          </a:prstGeom>
          <a:solidFill>
            <a:srgbClr val="DD3F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prstClr val="white"/>
                </a:solidFill>
              </a:rPr>
              <a:t>Об общественном контроле</a:t>
            </a:r>
            <a:endParaRPr lang="ru-RU" sz="2800" dirty="0">
              <a:solidFill>
                <a:prstClr val="white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90888" y="6397625"/>
            <a:ext cx="2376487" cy="43338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21508" name="Picture 2" descr="C:\Users\SKY\Desktop\SS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6418263"/>
            <a:ext cx="20018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Содержимое 2"/>
          <p:cNvSpPr txBox="1">
            <a:spLocks/>
          </p:cNvSpPr>
          <p:nvPr/>
        </p:nvSpPr>
        <p:spPr bwMode="auto">
          <a:xfrm>
            <a:off x="576263" y="1341438"/>
            <a:ext cx="8001000" cy="493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rgbClr val="000000"/>
                </a:solidFill>
                <a:latin typeface="Calibri" pitchFamily="34" charset="0"/>
              </a:rPr>
              <a:t>Президент РФ Путин В.В.: </a:t>
            </a: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 «… дело в социальной справедливости, в необходимости кое-кому надавать иногда по рукам, если они залезают в карман к гражданам.»</a:t>
            </a:r>
          </a:p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ru-RU" sz="24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21510" name="Picture 3" descr="C:\Users\Андрей\Desktop\К презентации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9350" y="3141663"/>
            <a:ext cx="4117975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84150" y="188913"/>
            <a:ext cx="8785225" cy="6424612"/>
          </a:xfrm>
          <a:prstGeom prst="roundRect">
            <a:avLst>
              <a:gd name="adj" fmla="val 3411"/>
            </a:avLst>
          </a:prstGeom>
          <a:pattFill prst="lt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3810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90888" y="6397625"/>
            <a:ext cx="2376487" cy="433388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DD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2531" name="Picture 2" descr="C:\Users\SKY\Desktop\SS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78213" y="6418263"/>
            <a:ext cx="200183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кругленный прямоугольник 2"/>
          <p:cNvSpPr/>
          <p:nvPr/>
        </p:nvSpPr>
        <p:spPr>
          <a:xfrm>
            <a:off x="1878013" y="2954338"/>
            <a:ext cx="5395912" cy="893762"/>
          </a:xfrm>
          <a:prstGeom prst="roundRect">
            <a:avLst>
              <a:gd name="adj" fmla="val 9215"/>
            </a:avLst>
          </a:prstGeom>
          <a:solidFill>
            <a:srgbClr val="DD3F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Спасибо за внимание</a:t>
            </a:r>
            <a:endParaRPr lang="ru-RU" sz="4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</TotalTime>
  <Words>301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Calibri</vt:lpstr>
      <vt:lpstr>Arial</vt:lpstr>
      <vt:lpstr>Times New Roman</vt:lpstr>
      <vt:lpstr>Wingdings</vt:lpstr>
      <vt:lpstr>Cambria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онкогематологических больных в РФ и участие пациентского сообщества в их решении</dc:title>
  <dc:creator>SKY</dc:creator>
  <cp:lastModifiedBy>KTC</cp:lastModifiedBy>
  <cp:revision>73</cp:revision>
  <dcterms:created xsi:type="dcterms:W3CDTF">2011-10-31T16:12:30Z</dcterms:created>
  <dcterms:modified xsi:type="dcterms:W3CDTF">2012-11-23T06:10:03Z</dcterms:modified>
</cp:coreProperties>
</file>