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2"/>
  </p:notes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4" r:id="rId13"/>
    <p:sldId id="281" r:id="rId14"/>
    <p:sldId id="282" r:id="rId15"/>
    <p:sldId id="283" r:id="rId16"/>
    <p:sldId id="284" r:id="rId17"/>
    <p:sldId id="285" r:id="rId18"/>
    <p:sldId id="258" r:id="rId19"/>
    <p:sldId id="286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3" autoAdjust="0"/>
  </p:normalViewPr>
  <p:slideViewPr>
    <p:cSldViewPr>
      <p:cViewPr varScale="1">
        <p:scale>
          <a:sx n="69" d="100"/>
          <a:sy n="69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29C388-56D3-4F9B-803E-A844A308A8D8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330FD0-95F4-4C75-8079-6DF96094BDFA}">
      <dgm:prSet phldrT="[Text]" custT="1"/>
      <dgm:spPr/>
      <dgm:t>
        <a:bodyPr/>
        <a:lstStyle/>
        <a:p>
          <a:r>
            <a:rPr lang="ru-RU" sz="2000" dirty="0"/>
            <a:t>Формирование заявок от клиентов</a:t>
          </a:r>
          <a:endParaRPr lang="ru-RU" sz="2000" noProof="0" dirty="0"/>
        </a:p>
      </dgm:t>
    </dgm:pt>
    <dgm:pt modelId="{4EB6E637-2741-4388-9726-8FDADD2BB5C4}" type="parTrans" cxnId="{58ABE6E7-CB9F-4FC6-9200-13E2040759B8}">
      <dgm:prSet/>
      <dgm:spPr/>
      <dgm:t>
        <a:bodyPr/>
        <a:lstStyle/>
        <a:p>
          <a:endParaRPr lang="en-US"/>
        </a:p>
      </dgm:t>
    </dgm:pt>
    <dgm:pt modelId="{C12CDC50-48C6-4890-A500-EFE7162632B5}" type="sibTrans" cxnId="{58ABE6E7-CB9F-4FC6-9200-13E2040759B8}">
      <dgm:prSet/>
      <dgm:spPr/>
      <dgm:t>
        <a:bodyPr/>
        <a:lstStyle/>
        <a:p>
          <a:endParaRPr lang="en-US"/>
        </a:p>
      </dgm:t>
    </dgm:pt>
    <dgm:pt modelId="{611F8136-3B67-4A22-8FE7-021692E043A5}">
      <dgm:prSet phldrT="[Text]" custT="1"/>
      <dgm:spPr/>
      <dgm:t>
        <a:bodyPr/>
        <a:lstStyle/>
        <a:p>
          <a:r>
            <a:rPr lang="ru-RU" sz="2000" dirty="0"/>
            <a:t>Привлечение добровольцев</a:t>
          </a:r>
          <a:endParaRPr lang="ru-RU" sz="2000" noProof="0" dirty="0"/>
        </a:p>
      </dgm:t>
    </dgm:pt>
    <dgm:pt modelId="{03869F94-579D-46D2-804B-65E9D854E8EC}" type="parTrans" cxnId="{F1A4655A-E822-4FCA-8610-8724D58401BC}">
      <dgm:prSet/>
      <dgm:spPr/>
      <dgm:t>
        <a:bodyPr/>
        <a:lstStyle/>
        <a:p>
          <a:endParaRPr lang="en-US"/>
        </a:p>
      </dgm:t>
    </dgm:pt>
    <dgm:pt modelId="{0287EECD-E1BC-4BAC-BEC8-DE88E6493BCE}" type="sibTrans" cxnId="{F1A4655A-E822-4FCA-8610-8724D58401BC}">
      <dgm:prSet/>
      <dgm:spPr/>
      <dgm:t>
        <a:bodyPr/>
        <a:lstStyle/>
        <a:p>
          <a:endParaRPr lang="en-US"/>
        </a:p>
      </dgm:t>
    </dgm:pt>
    <dgm:pt modelId="{34D02FFA-ACA2-4792-9EF0-9BC8CF05E7DB}">
      <dgm:prSet phldrT="[Text]" custT="1"/>
      <dgm:spPr/>
      <dgm:t>
        <a:bodyPr/>
        <a:lstStyle/>
        <a:p>
          <a:r>
            <a:rPr lang="ru-RU" sz="2000" dirty="0"/>
            <a:t>Обучение добровольцев</a:t>
          </a:r>
          <a:endParaRPr lang="ru-RU" sz="2000" noProof="0" dirty="0"/>
        </a:p>
      </dgm:t>
    </dgm:pt>
    <dgm:pt modelId="{2C646BAB-A090-4430-B21C-DD7A99B14D7F}" type="parTrans" cxnId="{C2A2293A-EA16-4D26-8138-158F48178417}">
      <dgm:prSet/>
      <dgm:spPr/>
      <dgm:t>
        <a:bodyPr/>
        <a:lstStyle/>
        <a:p>
          <a:endParaRPr lang="en-US"/>
        </a:p>
      </dgm:t>
    </dgm:pt>
    <dgm:pt modelId="{7AD81AA8-E8BF-4C3A-B9B9-05F19C3353B7}" type="sibTrans" cxnId="{C2A2293A-EA16-4D26-8138-158F48178417}">
      <dgm:prSet/>
      <dgm:spPr/>
      <dgm:t>
        <a:bodyPr/>
        <a:lstStyle/>
        <a:p>
          <a:endParaRPr lang="en-US"/>
        </a:p>
      </dgm:t>
    </dgm:pt>
    <dgm:pt modelId="{3E1685DC-C96D-42F3-926F-FFE60F346CFC}">
      <dgm:prSet phldrT="[Text]" custT="1"/>
      <dgm:spPr/>
      <dgm:t>
        <a:bodyPr/>
        <a:lstStyle/>
        <a:p>
          <a:r>
            <a:rPr lang="ru-RU" sz="2000" dirty="0"/>
            <a:t>Договоры с добровольцами</a:t>
          </a:r>
          <a:endParaRPr lang="ru-RU" sz="2000" noProof="0" dirty="0"/>
        </a:p>
      </dgm:t>
    </dgm:pt>
    <dgm:pt modelId="{09C8E796-5342-4226-AFC8-450B63CD38AA}" type="parTrans" cxnId="{28781646-BFDE-445F-A309-09D48268233B}">
      <dgm:prSet/>
      <dgm:spPr/>
      <dgm:t>
        <a:bodyPr/>
        <a:lstStyle/>
        <a:p>
          <a:endParaRPr lang="en-US"/>
        </a:p>
      </dgm:t>
    </dgm:pt>
    <dgm:pt modelId="{0BBDE962-60A5-461E-BAE2-647AE02624CC}" type="sibTrans" cxnId="{28781646-BFDE-445F-A309-09D48268233B}">
      <dgm:prSet/>
      <dgm:spPr/>
      <dgm:t>
        <a:bodyPr/>
        <a:lstStyle/>
        <a:p>
          <a:endParaRPr lang="en-US"/>
        </a:p>
      </dgm:t>
    </dgm:pt>
    <dgm:pt modelId="{A5FCF7AE-2D2B-4AE9-809C-8EB513410A1A}">
      <dgm:prSet phldrT="[Text]" custT="1"/>
      <dgm:spPr/>
      <dgm:t>
        <a:bodyPr/>
        <a:lstStyle/>
        <a:p>
          <a:r>
            <a:rPr lang="ru-RU" sz="2000" dirty="0"/>
            <a:t>Направление добровольцев к клиентам</a:t>
          </a:r>
          <a:endParaRPr lang="ru-RU" sz="2000" noProof="0" dirty="0"/>
        </a:p>
      </dgm:t>
    </dgm:pt>
    <dgm:pt modelId="{4A424986-278E-4A03-88FE-ED0EFF63D78E}" type="parTrans" cxnId="{6424B12A-6193-4C34-AFC6-0E701AC5D33B}">
      <dgm:prSet/>
      <dgm:spPr/>
      <dgm:t>
        <a:bodyPr/>
        <a:lstStyle/>
        <a:p>
          <a:endParaRPr lang="en-US"/>
        </a:p>
      </dgm:t>
    </dgm:pt>
    <dgm:pt modelId="{A4954EA1-5857-4421-B4DE-E43EC4B4E635}" type="sibTrans" cxnId="{6424B12A-6193-4C34-AFC6-0E701AC5D33B}">
      <dgm:prSet/>
      <dgm:spPr/>
      <dgm:t>
        <a:bodyPr/>
        <a:lstStyle/>
        <a:p>
          <a:endParaRPr lang="en-US"/>
        </a:p>
      </dgm:t>
    </dgm:pt>
    <dgm:pt modelId="{3277A696-7791-4060-A0EC-4E979EDABA37}">
      <dgm:prSet phldrT="[Text]"/>
      <dgm:spPr/>
      <dgm:t>
        <a:bodyPr/>
        <a:lstStyle/>
        <a:p>
          <a:r>
            <a:rPr lang="en-US" dirty="0"/>
            <a:t>[</a:t>
          </a:r>
          <a:r>
            <a:rPr lang="ru-RU" dirty="0"/>
            <a:t>Психологическая поддержка добровольцев</a:t>
          </a:r>
          <a:r>
            <a:rPr lang="en-US" dirty="0"/>
            <a:t>]</a:t>
          </a:r>
          <a:endParaRPr lang="ru-RU" noProof="0" dirty="0"/>
        </a:p>
      </dgm:t>
    </dgm:pt>
    <dgm:pt modelId="{17D80B67-86C4-45B7-AAA7-F2BB4AF4A505}" type="parTrans" cxnId="{4186D54F-E6C8-44EE-A2AF-C84F6FCBBB5A}">
      <dgm:prSet/>
      <dgm:spPr/>
      <dgm:t>
        <a:bodyPr/>
        <a:lstStyle/>
        <a:p>
          <a:endParaRPr lang="ru-RU"/>
        </a:p>
      </dgm:t>
    </dgm:pt>
    <dgm:pt modelId="{F7450873-BB51-4630-89BD-4BBA99236B9E}" type="sibTrans" cxnId="{4186D54F-E6C8-44EE-A2AF-C84F6FCBBB5A}">
      <dgm:prSet/>
      <dgm:spPr/>
      <dgm:t>
        <a:bodyPr/>
        <a:lstStyle/>
        <a:p>
          <a:endParaRPr lang="ru-RU"/>
        </a:p>
      </dgm:t>
    </dgm:pt>
    <dgm:pt modelId="{4D09EDF7-83AD-462A-AB83-AC7F8BB886C1}" type="pres">
      <dgm:prSet presAssocID="{2529C388-56D3-4F9B-803E-A844A308A8D8}" presName="diagram" presStyleCnt="0">
        <dgm:presLayoutVars>
          <dgm:dir/>
          <dgm:resizeHandles val="exact"/>
        </dgm:presLayoutVars>
      </dgm:prSet>
      <dgm:spPr/>
    </dgm:pt>
    <dgm:pt modelId="{7F288B2D-BD15-48FC-9D49-68210D6CA131}" type="pres">
      <dgm:prSet presAssocID="{F4330FD0-95F4-4C75-8079-6DF96094BDFA}" presName="node" presStyleLbl="node1" presStyleIdx="0" presStyleCnt="6">
        <dgm:presLayoutVars>
          <dgm:bulletEnabled val="1"/>
        </dgm:presLayoutVars>
      </dgm:prSet>
      <dgm:spPr/>
    </dgm:pt>
    <dgm:pt modelId="{E6909DB6-C0BF-401D-9878-6D053DC0E2E8}" type="pres">
      <dgm:prSet presAssocID="{C12CDC50-48C6-4890-A500-EFE7162632B5}" presName="sibTrans" presStyleCnt="0"/>
      <dgm:spPr/>
    </dgm:pt>
    <dgm:pt modelId="{BF28B192-9C2E-4F78-AA23-407EF8C83F32}" type="pres">
      <dgm:prSet presAssocID="{611F8136-3B67-4A22-8FE7-021692E043A5}" presName="node" presStyleLbl="node1" presStyleIdx="1" presStyleCnt="6">
        <dgm:presLayoutVars>
          <dgm:bulletEnabled val="1"/>
        </dgm:presLayoutVars>
      </dgm:prSet>
      <dgm:spPr/>
    </dgm:pt>
    <dgm:pt modelId="{44917B17-686B-460C-9676-4F731928F98E}" type="pres">
      <dgm:prSet presAssocID="{0287EECD-E1BC-4BAC-BEC8-DE88E6493BCE}" presName="sibTrans" presStyleCnt="0"/>
      <dgm:spPr/>
    </dgm:pt>
    <dgm:pt modelId="{EF432068-79E0-4BDE-8BAC-5C3E9AA1480A}" type="pres">
      <dgm:prSet presAssocID="{34D02FFA-ACA2-4792-9EF0-9BC8CF05E7DB}" presName="node" presStyleLbl="node1" presStyleIdx="2" presStyleCnt="6">
        <dgm:presLayoutVars>
          <dgm:bulletEnabled val="1"/>
        </dgm:presLayoutVars>
      </dgm:prSet>
      <dgm:spPr/>
    </dgm:pt>
    <dgm:pt modelId="{DC3E3C9D-EE2B-4AF0-96A6-6A05C0C43174}" type="pres">
      <dgm:prSet presAssocID="{7AD81AA8-E8BF-4C3A-B9B9-05F19C3353B7}" presName="sibTrans" presStyleCnt="0"/>
      <dgm:spPr/>
    </dgm:pt>
    <dgm:pt modelId="{4A019E04-8C84-438B-AC56-E70C6E78179B}" type="pres">
      <dgm:prSet presAssocID="{3E1685DC-C96D-42F3-926F-FFE60F346CFC}" presName="node" presStyleLbl="node1" presStyleIdx="3" presStyleCnt="6">
        <dgm:presLayoutVars>
          <dgm:bulletEnabled val="1"/>
        </dgm:presLayoutVars>
      </dgm:prSet>
      <dgm:spPr/>
    </dgm:pt>
    <dgm:pt modelId="{CFCF45EA-1C6C-4738-BBFF-31AE9D44D905}" type="pres">
      <dgm:prSet presAssocID="{0BBDE962-60A5-461E-BAE2-647AE02624CC}" presName="sibTrans" presStyleCnt="0"/>
      <dgm:spPr/>
    </dgm:pt>
    <dgm:pt modelId="{EC27393C-2865-4F15-B68C-DEB27CCCE297}" type="pres">
      <dgm:prSet presAssocID="{A5FCF7AE-2D2B-4AE9-809C-8EB513410A1A}" presName="node" presStyleLbl="node1" presStyleIdx="4" presStyleCnt="6">
        <dgm:presLayoutVars>
          <dgm:bulletEnabled val="1"/>
        </dgm:presLayoutVars>
      </dgm:prSet>
      <dgm:spPr/>
    </dgm:pt>
    <dgm:pt modelId="{429582CA-7302-463C-8E45-ACE83A321A94}" type="pres">
      <dgm:prSet presAssocID="{A4954EA1-5857-4421-B4DE-E43EC4B4E635}" presName="sibTrans" presStyleCnt="0"/>
      <dgm:spPr/>
    </dgm:pt>
    <dgm:pt modelId="{BCB4686A-1CF4-496D-97CD-0EF45889C284}" type="pres">
      <dgm:prSet presAssocID="{3277A696-7791-4060-A0EC-4E979EDABA37}" presName="node" presStyleLbl="node1" presStyleIdx="5" presStyleCnt="6">
        <dgm:presLayoutVars>
          <dgm:bulletEnabled val="1"/>
        </dgm:presLayoutVars>
      </dgm:prSet>
      <dgm:spPr/>
    </dgm:pt>
  </dgm:ptLst>
  <dgm:cxnLst>
    <dgm:cxn modelId="{58ABE6E7-CB9F-4FC6-9200-13E2040759B8}" srcId="{2529C388-56D3-4F9B-803E-A844A308A8D8}" destId="{F4330FD0-95F4-4C75-8079-6DF96094BDFA}" srcOrd="0" destOrd="0" parTransId="{4EB6E637-2741-4388-9726-8FDADD2BB5C4}" sibTransId="{C12CDC50-48C6-4890-A500-EFE7162632B5}"/>
    <dgm:cxn modelId="{521629BB-5ACF-416B-9A8B-899C3FDBBCF8}" type="presOf" srcId="{611F8136-3B67-4A22-8FE7-021692E043A5}" destId="{BF28B192-9C2E-4F78-AA23-407EF8C83F32}" srcOrd="0" destOrd="0" presId="urn:microsoft.com/office/officeart/2005/8/layout/default"/>
    <dgm:cxn modelId="{C433231A-36C1-4979-8668-2BE2AF7F0DBD}" type="presOf" srcId="{A5FCF7AE-2D2B-4AE9-809C-8EB513410A1A}" destId="{EC27393C-2865-4F15-B68C-DEB27CCCE297}" srcOrd="0" destOrd="0" presId="urn:microsoft.com/office/officeart/2005/8/layout/default"/>
    <dgm:cxn modelId="{4186D54F-E6C8-44EE-A2AF-C84F6FCBBB5A}" srcId="{2529C388-56D3-4F9B-803E-A844A308A8D8}" destId="{3277A696-7791-4060-A0EC-4E979EDABA37}" srcOrd="5" destOrd="0" parTransId="{17D80B67-86C4-45B7-AAA7-F2BB4AF4A505}" sibTransId="{F7450873-BB51-4630-89BD-4BBA99236B9E}"/>
    <dgm:cxn modelId="{28781646-BFDE-445F-A309-09D48268233B}" srcId="{2529C388-56D3-4F9B-803E-A844A308A8D8}" destId="{3E1685DC-C96D-42F3-926F-FFE60F346CFC}" srcOrd="3" destOrd="0" parTransId="{09C8E796-5342-4226-AFC8-450B63CD38AA}" sibTransId="{0BBDE962-60A5-461E-BAE2-647AE02624CC}"/>
    <dgm:cxn modelId="{DC8A1B4B-28BF-4642-B966-4B59EEBD3DF4}" type="presOf" srcId="{3277A696-7791-4060-A0EC-4E979EDABA37}" destId="{BCB4686A-1CF4-496D-97CD-0EF45889C284}" srcOrd="0" destOrd="0" presId="urn:microsoft.com/office/officeart/2005/8/layout/default"/>
    <dgm:cxn modelId="{C2A2293A-EA16-4D26-8138-158F48178417}" srcId="{2529C388-56D3-4F9B-803E-A844A308A8D8}" destId="{34D02FFA-ACA2-4792-9EF0-9BC8CF05E7DB}" srcOrd="2" destOrd="0" parTransId="{2C646BAB-A090-4430-B21C-DD7A99B14D7F}" sibTransId="{7AD81AA8-E8BF-4C3A-B9B9-05F19C3353B7}"/>
    <dgm:cxn modelId="{EF401426-6226-4C48-A11D-7EC5BF36B4E5}" type="presOf" srcId="{2529C388-56D3-4F9B-803E-A844A308A8D8}" destId="{4D09EDF7-83AD-462A-AB83-AC7F8BB886C1}" srcOrd="0" destOrd="0" presId="urn:microsoft.com/office/officeart/2005/8/layout/default"/>
    <dgm:cxn modelId="{6424B12A-6193-4C34-AFC6-0E701AC5D33B}" srcId="{2529C388-56D3-4F9B-803E-A844A308A8D8}" destId="{A5FCF7AE-2D2B-4AE9-809C-8EB513410A1A}" srcOrd="4" destOrd="0" parTransId="{4A424986-278E-4A03-88FE-ED0EFF63D78E}" sibTransId="{A4954EA1-5857-4421-B4DE-E43EC4B4E635}"/>
    <dgm:cxn modelId="{1D8CD6FB-DBF2-47FF-A5B8-B3891AB88F0C}" type="presOf" srcId="{3E1685DC-C96D-42F3-926F-FFE60F346CFC}" destId="{4A019E04-8C84-438B-AC56-E70C6E78179B}" srcOrd="0" destOrd="0" presId="urn:microsoft.com/office/officeart/2005/8/layout/default"/>
    <dgm:cxn modelId="{FE368384-26FE-4997-8195-FF85B73B39A1}" type="presOf" srcId="{34D02FFA-ACA2-4792-9EF0-9BC8CF05E7DB}" destId="{EF432068-79E0-4BDE-8BAC-5C3E9AA1480A}" srcOrd="0" destOrd="0" presId="urn:microsoft.com/office/officeart/2005/8/layout/default"/>
    <dgm:cxn modelId="{A9790E6F-7696-4E7A-85C1-413CFB0035D1}" type="presOf" srcId="{F4330FD0-95F4-4C75-8079-6DF96094BDFA}" destId="{7F288B2D-BD15-48FC-9D49-68210D6CA131}" srcOrd="0" destOrd="0" presId="urn:microsoft.com/office/officeart/2005/8/layout/default"/>
    <dgm:cxn modelId="{F1A4655A-E822-4FCA-8610-8724D58401BC}" srcId="{2529C388-56D3-4F9B-803E-A844A308A8D8}" destId="{611F8136-3B67-4A22-8FE7-021692E043A5}" srcOrd="1" destOrd="0" parTransId="{03869F94-579D-46D2-804B-65E9D854E8EC}" sibTransId="{0287EECD-E1BC-4BAC-BEC8-DE88E6493BCE}"/>
    <dgm:cxn modelId="{38A8E441-EDBD-41E0-921F-8ED9C19D333E}" type="presParOf" srcId="{4D09EDF7-83AD-462A-AB83-AC7F8BB886C1}" destId="{7F288B2D-BD15-48FC-9D49-68210D6CA131}" srcOrd="0" destOrd="0" presId="urn:microsoft.com/office/officeart/2005/8/layout/default"/>
    <dgm:cxn modelId="{E5A9C20C-C2C9-4DE2-A98E-E2BD751774D9}" type="presParOf" srcId="{4D09EDF7-83AD-462A-AB83-AC7F8BB886C1}" destId="{E6909DB6-C0BF-401D-9878-6D053DC0E2E8}" srcOrd="1" destOrd="0" presId="urn:microsoft.com/office/officeart/2005/8/layout/default"/>
    <dgm:cxn modelId="{D6923B71-F49F-4FD4-81FD-690128E5BBBD}" type="presParOf" srcId="{4D09EDF7-83AD-462A-AB83-AC7F8BB886C1}" destId="{BF28B192-9C2E-4F78-AA23-407EF8C83F32}" srcOrd="2" destOrd="0" presId="urn:microsoft.com/office/officeart/2005/8/layout/default"/>
    <dgm:cxn modelId="{855331C3-9EDA-4E63-A583-407DDE28AA2A}" type="presParOf" srcId="{4D09EDF7-83AD-462A-AB83-AC7F8BB886C1}" destId="{44917B17-686B-460C-9676-4F731928F98E}" srcOrd="3" destOrd="0" presId="urn:microsoft.com/office/officeart/2005/8/layout/default"/>
    <dgm:cxn modelId="{5998DDA8-60A9-4073-8E6C-3B8155457BA6}" type="presParOf" srcId="{4D09EDF7-83AD-462A-AB83-AC7F8BB886C1}" destId="{EF432068-79E0-4BDE-8BAC-5C3E9AA1480A}" srcOrd="4" destOrd="0" presId="urn:microsoft.com/office/officeart/2005/8/layout/default"/>
    <dgm:cxn modelId="{0637A258-BEC4-498E-ADFE-494291D1DFDB}" type="presParOf" srcId="{4D09EDF7-83AD-462A-AB83-AC7F8BB886C1}" destId="{DC3E3C9D-EE2B-4AF0-96A6-6A05C0C43174}" srcOrd="5" destOrd="0" presId="urn:microsoft.com/office/officeart/2005/8/layout/default"/>
    <dgm:cxn modelId="{B02447D8-4FB0-4EF6-B2B0-305107FD091C}" type="presParOf" srcId="{4D09EDF7-83AD-462A-AB83-AC7F8BB886C1}" destId="{4A019E04-8C84-438B-AC56-E70C6E78179B}" srcOrd="6" destOrd="0" presId="urn:microsoft.com/office/officeart/2005/8/layout/default"/>
    <dgm:cxn modelId="{A2C6449C-741D-4F75-886B-58C1ABBCB949}" type="presParOf" srcId="{4D09EDF7-83AD-462A-AB83-AC7F8BB886C1}" destId="{CFCF45EA-1C6C-4738-BBFF-31AE9D44D905}" srcOrd="7" destOrd="0" presId="urn:microsoft.com/office/officeart/2005/8/layout/default"/>
    <dgm:cxn modelId="{CCA53A05-FDFD-4A2A-B4D1-67CCA09EB6B9}" type="presParOf" srcId="{4D09EDF7-83AD-462A-AB83-AC7F8BB886C1}" destId="{EC27393C-2865-4F15-B68C-DEB27CCCE297}" srcOrd="8" destOrd="0" presId="urn:microsoft.com/office/officeart/2005/8/layout/default"/>
    <dgm:cxn modelId="{2C429578-13DA-4ECA-9AB6-DB8FCC6EECB1}" type="presParOf" srcId="{4D09EDF7-83AD-462A-AB83-AC7F8BB886C1}" destId="{429582CA-7302-463C-8E45-ACE83A321A94}" srcOrd="9" destOrd="0" presId="urn:microsoft.com/office/officeart/2005/8/layout/default"/>
    <dgm:cxn modelId="{48704427-197E-4542-92D7-7BBB8FA254DA}" type="presParOf" srcId="{4D09EDF7-83AD-462A-AB83-AC7F8BB886C1}" destId="{BCB4686A-1CF4-496D-97CD-0EF45889C28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8B2D-BD15-48FC-9D49-68210D6CA131}">
      <dsp:nvSpPr>
        <dsp:cNvPr id="0" name=""/>
        <dsp:cNvSpPr/>
      </dsp:nvSpPr>
      <dsp:spPr>
        <a:xfrm>
          <a:off x="0" y="734953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Формирование заявок от клиентов</a:t>
          </a:r>
          <a:endParaRPr lang="ru-RU" sz="2000" kern="1200" noProof="0" dirty="0"/>
        </a:p>
      </dsp:txBody>
      <dsp:txXfrm>
        <a:off x="0" y="734953"/>
        <a:ext cx="2381250" cy="1428750"/>
      </dsp:txXfrm>
    </dsp:sp>
    <dsp:sp modelId="{BF28B192-9C2E-4F78-AA23-407EF8C83F32}">
      <dsp:nvSpPr>
        <dsp:cNvPr id="0" name=""/>
        <dsp:cNvSpPr/>
      </dsp:nvSpPr>
      <dsp:spPr>
        <a:xfrm>
          <a:off x="2619374" y="734953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Привлечение добровольцев</a:t>
          </a:r>
          <a:endParaRPr lang="ru-RU" sz="2000" kern="1200" noProof="0" dirty="0"/>
        </a:p>
      </dsp:txBody>
      <dsp:txXfrm>
        <a:off x="2619374" y="734953"/>
        <a:ext cx="2381250" cy="1428750"/>
      </dsp:txXfrm>
    </dsp:sp>
    <dsp:sp modelId="{EF432068-79E0-4BDE-8BAC-5C3E9AA1480A}">
      <dsp:nvSpPr>
        <dsp:cNvPr id="0" name=""/>
        <dsp:cNvSpPr/>
      </dsp:nvSpPr>
      <dsp:spPr>
        <a:xfrm>
          <a:off x="5238749" y="734953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Обучение добровольцев</a:t>
          </a:r>
          <a:endParaRPr lang="ru-RU" sz="2000" kern="1200" noProof="0" dirty="0"/>
        </a:p>
      </dsp:txBody>
      <dsp:txXfrm>
        <a:off x="5238749" y="734953"/>
        <a:ext cx="2381250" cy="1428750"/>
      </dsp:txXfrm>
    </dsp:sp>
    <dsp:sp modelId="{4A019E04-8C84-438B-AC56-E70C6E78179B}">
      <dsp:nvSpPr>
        <dsp:cNvPr id="0" name=""/>
        <dsp:cNvSpPr/>
      </dsp:nvSpPr>
      <dsp:spPr>
        <a:xfrm>
          <a:off x="0" y="2401828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Договоры с добровольцами</a:t>
          </a:r>
          <a:endParaRPr lang="ru-RU" sz="2000" kern="1200" noProof="0" dirty="0"/>
        </a:p>
      </dsp:txBody>
      <dsp:txXfrm>
        <a:off x="0" y="2401828"/>
        <a:ext cx="2381250" cy="1428750"/>
      </dsp:txXfrm>
    </dsp:sp>
    <dsp:sp modelId="{EC27393C-2865-4F15-B68C-DEB27CCCE297}">
      <dsp:nvSpPr>
        <dsp:cNvPr id="0" name=""/>
        <dsp:cNvSpPr/>
      </dsp:nvSpPr>
      <dsp:spPr>
        <a:xfrm>
          <a:off x="2619374" y="2401828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Направление добровольцев к клиентам</a:t>
          </a:r>
          <a:endParaRPr lang="ru-RU" sz="2000" kern="1200" noProof="0" dirty="0"/>
        </a:p>
      </dsp:txBody>
      <dsp:txXfrm>
        <a:off x="2619374" y="2401828"/>
        <a:ext cx="2381250" cy="1428750"/>
      </dsp:txXfrm>
    </dsp:sp>
    <dsp:sp modelId="{BCB4686A-1CF4-496D-97CD-0EF45889C284}">
      <dsp:nvSpPr>
        <dsp:cNvPr id="0" name=""/>
        <dsp:cNvSpPr/>
      </dsp:nvSpPr>
      <dsp:spPr>
        <a:xfrm>
          <a:off x="5238749" y="2401828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[</a:t>
          </a:r>
          <a:r>
            <a:rPr lang="ru-RU" sz="1900" kern="1200" dirty="0"/>
            <a:t>Психологическая поддержка добровольцев</a:t>
          </a:r>
          <a:r>
            <a:rPr lang="en-US" sz="1900" kern="1200" dirty="0"/>
            <a:t>]</a:t>
          </a:r>
          <a:endParaRPr lang="ru-RU" sz="1900" kern="1200" noProof="0" dirty="0"/>
        </a:p>
      </dsp:txBody>
      <dsp:txXfrm>
        <a:off x="5238749" y="2401828"/>
        <a:ext cx="2381250" cy="142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1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05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99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1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07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1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207920" cy="3438872"/>
          </a:xfrm>
        </p:spPr>
        <p:txBody>
          <a:bodyPr>
            <a:normAutofit/>
          </a:bodyPr>
          <a:lstStyle/>
          <a:p>
            <a:r>
              <a:rPr lang="ru-RU" sz="3200" b="1" dirty="0"/>
              <a:t>Межрегиональный ресурсный центр по распространению опыта работы с добровольцами, привлекаемыми для поддержки и реабилитации инвалидов с неврологическими заболеваниями и членов их семей</a:t>
            </a:r>
            <a:endParaRPr lang="ru-RU" sz="3200" b="1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6816" y="764704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/>
              <a:t>Общественный мониторинг / общественная инспекция</a:t>
            </a:r>
            <a:endParaRPr lang="ru-RU" sz="2800" b="1" dirty="0"/>
          </a:p>
          <a:p>
            <a:endParaRPr lang="ru-RU" sz="2800" dirty="0"/>
          </a:p>
          <a:p>
            <a:r>
              <a:rPr lang="ru-RU" sz="2800" u="sng" dirty="0"/>
              <a:t>Суть работы:</a:t>
            </a:r>
          </a:p>
          <a:p>
            <a:r>
              <a:rPr lang="ru-RU" sz="2800" dirty="0"/>
              <a:t>Обучить добровольцев (своими силами)</a:t>
            </a:r>
          </a:p>
          <a:p>
            <a:r>
              <a:rPr lang="ru-RU" sz="2800" dirty="0"/>
              <a:t>Организовать добровольцев</a:t>
            </a:r>
          </a:p>
          <a:p>
            <a:endParaRPr lang="ru-RU" sz="2800" dirty="0"/>
          </a:p>
          <a:p>
            <a:r>
              <a:rPr lang="ru-RU" sz="2800" u="sng" dirty="0"/>
              <a:t>Категория добровольцев: </a:t>
            </a:r>
          </a:p>
          <a:p>
            <a:r>
              <a:rPr lang="ru-RU" sz="2800" dirty="0"/>
              <a:t>на усмотрение координатора</a:t>
            </a:r>
          </a:p>
        </p:txBody>
      </p:sp>
    </p:spTree>
    <p:extLst>
      <p:ext uri="{BB962C8B-B14F-4D97-AF65-F5344CB8AC3E}">
        <p14:creationId xmlns:p14="http://schemas.microsoft.com/office/powerpoint/2010/main" val="192362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184676"/>
              </p:ext>
            </p:extLst>
          </p:nvPr>
        </p:nvGraphicFramePr>
        <p:xfrm>
          <a:off x="762000" y="1447800"/>
          <a:ext cx="7620000" cy="4565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kern="1200" noProof="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Структура деятельности</a:t>
            </a:r>
            <a:endParaRPr lang="ru-RU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kern="1200" noProof="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Структура деятельности</a:t>
            </a:r>
            <a:endParaRPr lang="ru-RU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5880" y="1371600"/>
            <a:ext cx="8280920" cy="4865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Формирование заявок от клиентов</a:t>
            </a:r>
          </a:p>
          <a:p>
            <a:endParaRPr lang="ru-RU" sz="2400" dirty="0"/>
          </a:p>
          <a:p>
            <a:r>
              <a:rPr lang="ru-RU" sz="2400" u="sng" dirty="0"/>
              <a:t>Организационная поддержка:</a:t>
            </a:r>
          </a:p>
          <a:p>
            <a:r>
              <a:rPr lang="ru-RU" sz="2400" dirty="0"/>
              <a:t>листовки с информацией о возможностях добровольцев</a:t>
            </a:r>
          </a:p>
          <a:p>
            <a:r>
              <a:rPr lang="ru-RU" sz="2400" dirty="0"/>
              <a:t>страница в </a:t>
            </a:r>
            <a:r>
              <a:rPr lang="ru-RU" sz="2400" dirty="0" err="1"/>
              <a:t>соцсетях</a:t>
            </a:r>
            <a:endParaRPr lang="ru-RU" sz="2400" dirty="0"/>
          </a:p>
          <a:p>
            <a:endParaRPr lang="ru-RU" sz="2400" dirty="0"/>
          </a:p>
          <a:p>
            <a:r>
              <a:rPr lang="ru-RU" sz="2400" u="sng" dirty="0"/>
              <a:t>Отчетность:</a:t>
            </a:r>
          </a:p>
          <a:p>
            <a:r>
              <a:rPr lang="ru-RU" sz="2400" dirty="0"/>
              <a:t>описание того, что делали</a:t>
            </a:r>
          </a:p>
        </p:txBody>
      </p:sp>
    </p:spTree>
    <p:extLst>
      <p:ext uri="{BB962C8B-B14F-4D97-AF65-F5344CB8AC3E}">
        <p14:creationId xmlns:p14="http://schemas.microsoft.com/office/powerpoint/2010/main" val="2911639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kern="1200" noProof="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Структура деятельности</a:t>
            </a:r>
            <a:endParaRPr lang="ru-RU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5880" y="1371600"/>
            <a:ext cx="8280920" cy="4865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Привлечение добровольцев</a:t>
            </a:r>
          </a:p>
          <a:p>
            <a:endParaRPr lang="ru-RU" sz="2400" dirty="0"/>
          </a:p>
          <a:p>
            <a:r>
              <a:rPr lang="ru-RU" sz="2400" u="sng" dirty="0"/>
              <a:t>Организационная поддержка:</a:t>
            </a:r>
          </a:p>
          <a:p>
            <a:r>
              <a:rPr lang="ru-RU" sz="2400" dirty="0"/>
              <a:t>листовки с предложением участвовать</a:t>
            </a:r>
          </a:p>
          <a:p>
            <a:endParaRPr lang="ru-RU" sz="2400" dirty="0"/>
          </a:p>
          <a:p>
            <a:r>
              <a:rPr lang="ru-RU" sz="2400" u="sng" dirty="0"/>
              <a:t>Отчетность:</a:t>
            </a:r>
          </a:p>
          <a:p>
            <a:r>
              <a:rPr lang="ru-RU" sz="2400" dirty="0"/>
              <a:t>описание того, что делали</a:t>
            </a:r>
          </a:p>
        </p:txBody>
      </p:sp>
    </p:spTree>
    <p:extLst>
      <p:ext uri="{BB962C8B-B14F-4D97-AF65-F5344CB8AC3E}">
        <p14:creationId xmlns:p14="http://schemas.microsoft.com/office/powerpoint/2010/main" val="1426876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kern="1200" noProof="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Структура деятельности</a:t>
            </a:r>
            <a:endParaRPr lang="ru-RU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5880" y="1371600"/>
            <a:ext cx="8280920" cy="4865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b="1" dirty="0"/>
              <a:t>Обучение добровольцев</a:t>
            </a:r>
          </a:p>
          <a:p>
            <a:endParaRPr lang="ru-RU" sz="2300" dirty="0"/>
          </a:p>
          <a:p>
            <a:r>
              <a:rPr lang="ru-RU" sz="2300" u="sng" dirty="0"/>
              <a:t>Финансовая поддержка:</a:t>
            </a:r>
          </a:p>
          <a:p>
            <a:r>
              <a:rPr lang="ru-RU" sz="2300" dirty="0"/>
              <a:t>заработная плата преподавателю</a:t>
            </a:r>
          </a:p>
          <a:p>
            <a:endParaRPr lang="ru-RU" sz="2300" dirty="0"/>
          </a:p>
          <a:p>
            <a:r>
              <a:rPr lang="ru-RU" sz="2300" u="sng" dirty="0"/>
              <a:t>Организационная поддержка:</a:t>
            </a:r>
          </a:p>
          <a:p>
            <a:r>
              <a:rPr lang="ru-RU" sz="2300" dirty="0"/>
              <a:t>программа обучения, дидактические материалы;</a:t>
            </a:r>
          </a:p>
          <a:p>
            <a:r>
              <a:rPr lang="ru-RU" sz="2300" dirty="0"/>
              <a:t>вопрос организации закупок канцтоваров и расходных материалов обсуждается</a:t>
            </a:r>
          </a:p>
          <a:p>
            <a:endParaRPr lang="ru-RU" sz="2300" dirty="0"/>
          </a:p>
          <a:p>
            <a:r>
              <a:rPr lang="ru-RU" sz="2300" u="sng" dirty="0"/>
              <a:t>Отчетность:</a:t>
            </a:r>
          </a:p>
          <a:p>
            <a:r>
              <a:rPr lang="ru-RU" sz="2300" dirty="0"/>
              <a:t>лист регистрации,</a:t>
            </a:r>
          </a:p>
          <a:p>
            <a:r>
              <a:rPr lang="ru-RU" sz="2300" dirty="0"/>
              <a:t>формализованный отчет о проведении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117920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kern="1200" noProof="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Структура деятельности</a:t>
            </a:r>
            <a:endParaRPr lang="ru-RU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5880" y="1371600"/>
            <a:ext cx="8280920" cy="4865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Направление добровольцев к клиентам</a:t>
            </a:r>
          </a:p>
          <a:p>
            <a:endParaRPr lang="ru-RU" sz="2400" dirty="0"/>
          </a:p>
          <a:p>
            <a:r>
              <a:rPr lang="ru-RU" sz="2400" u="sng" dirty="0"/>
              <a:t>Отчетность:</a:t>
            </a:r>
          </a:p>
          <a:p>
            <a:r>
              <a:rPr lang="ru-RU" sz="2400" dirty="0"/>
              <a:t>журнал посещений</a:t>
            </a:r>
          </a:p>
        </p:txBody>
      </p:sp>
    </p:spTree>
    <p:extLst>
      <p:ext uri="{BB962C8B-B14F-4D97-AF65-F5344CB8AC3E}">
        <p14:creationId xmlns:p14="http://schemas.microsoft.com/office/powerpoint/2010/main" val="1933995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kern="1200" noProof="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Структура деятельности</a:t>
            </a:r>
            <a:endParaRPr lang="ru-RU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6796" y="1268760"/>
            <a:ext cx="8280920" cy="4865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Психологическая поддержка добровольцев</a:t>
            </a:r>
          </a:p>
          <a:p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(факультативный элемент)</a:t>
            </a:r>
          </a:p>
          <a:p>
            <a:endParaRPr lang="ru-RU" sz="2400" dirty="0"/>
          </a:p>
          <a:p>
            <a:r>
              <a:rPr lang="ru-RU" sz="2400" u="sng" dirty="0"/>
              <a:t>Финансовая поддержка:</a:t>
            </a:r>
          </a:p>
          <a:p>
            <a:r>
              <a:rPr lang="ru-RU" sz="2400" dirty="0"/>
              <a:t>оплата часов консультаций психолога</a:t>
            </a:r>
          </a:p>
          <a:p>
            <a:endParaRPr lang="ru-RU" sz="2400" dirty="0"/>
          </a:p>
          <a:p>
            <a:r>
              <a:rPr lang="ru-RU" sz="2400" u="sng" dirty="0"/>
              <a:t>Отчетность:</a:t>
            </a:r>
          </a:p>
          <a:p>
            <a:r>
              <a:rPr lang="ru-RU" sz="2400" dirty="0"/>
              <a:t>формализованный отчет</a:t>
            </a:r>
          </a:p>
        </p:txBody>
      </p:sp>
    </p:spTree>
    <p:extLst>
      <p:ext uri="{BB962C8B-B14F-4D97-AF65-F5344CB8AC3E}">
        <p14:creationId xmlns:p14="http://schemas.microsoft.com/office/powerpoint/2010/main" val="2397460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335488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b="1" dirty="0"/>
              <a:t>Условия</a:t>
            </a:r>
          </a:p>
          <a:p>
            <a:pPr marL="64008" indent="0">
              <a:buNone/>
            </a:pPr>
            <a:endParaRPr lang="ru-RU" dirty="0"/>
          </a:p>
          <a:p>
            <a:r>
              <a:rPr lang="ru-RU" dirty="0"/>
              <a:t>Каждый месяц с апреля по ноябрь </a:t>
            </a:r>
            <a:br>
              <a:rPr lang="ru-RU" dirty="0"/>
            </a:br>
            <a:r>
              <a:rPr lang="ru-RU" dirty="0"/>
              <a:t>(8 месяцев) привлекаются 20 добровольцев</a:t>
            </a:r>
            <a:br>
              <a:rPr lang="ru-RU" dirty="0"/>
            </a:br>
            <a:endParaRPr lang="ru-RU" dirty="0"/>
          </a:p>
          <a:p>
            <a:r>
              <a:rPr lang="ru-RU" dirty="0"/>
              <a:t>Каждый доброволец в месяц отрабатывает </a:t>
            </a:r>
            <a:br>
              <a:rPr lang="ru-RU" dirty="0"/>
            </a:br>
            <a:r>
              <a:rPr lang="ru-RU" dirty="0"/>
              <a:t>8 часов в месяц</a:t>
            </a:r>
            <a:br>
              <a:rPr lang="ru-RU" dirty="0"/>
            </a:br>
            <a:endParaRPr lang="ru-RU" dirty="0"/>
          </a:p>
          <a:p>
            <a:r>
              <a:rPr lang="ru-RU" dirty="0"/>
              <a:t>Итого по каждому региону договорами добровольцев должны быть закрыты не менее 1280 часов</a:t>
            </a:r>
            <a:br>
              <a:rPr lang="ru-RU" dirty="0"/>
            </a:br>
            <a:endParaRPr lang="ru-RU" dirty="0"/>
          </a:p>
          <a:p>
            <a:r>
              <a:rPr lang="ru-RU" dirty="0"/>
              <a:t>Отчет по текущему состоянию дел – </a:t>
            </a:r>
            <a:br>
              <a:rPr lang="ru-RU" dirty="0"/>
            </a:br>
            <a:r>
              <a:rPr lang="ru-RU" dirty="0"/>
              <a:t>1 раз в 2 недели</a:t>
            </a:r>
            <a:br>
              <a:rPr lang="ru-RU" dirty="0"/>
            </a:br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335488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ru-RU" b="1" dirty="0"/>
              <a:t>Дополнительная активность</a:t>
            </a:r>
          </a:p>
          <a:p>
            <a:pPr marL="64008" indent="0">
              <a:buNone/>
            </a:pPr>
            <a:endParaRPr lang="ru-RU" dirty="0"/>
          </a:p>
          <a:p>
            <a:r>
              <a:rPr lang="ru-RU" dirty="0"/>
              <a:t>Добровольцев всячески привлекать на страницу 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соцсетях</a:t>
            </a:r>
            <a:br>
              <a:rPr lang="ru-RU" dirty="0"/>
            </a:br>
            <a:endParaRPr lang="ru-RU" dirty="0"/>
          </a:p>
          <a:p>
            <a:r>
              <a:rPr lang="ru-RU" dirty="0"/>
              <a:t>Добровольцев привлечь к интернет-конференции добровольцев (конец октября – ноябрь)</a:t>
            </a:r>
          </a:p>
          <a:p>
            <a:endParaRPr lang="ru-RU" dirty="0"/>
          </a:p>
          <a:p>
            <a:r>
              <a:rPr lang="ru-RU" dirty="0"/>
              <a:t>Консультирование семей силами сотрудников СО НКО: не менее 50 консультаций за период с апреля по ноябрь (6-7 консультаций в месяц)</a:t>
            </a:r>
          </a:p>
          <a:p>
            <a:pPr marL="64008" indent="0">
              <a:buNone/>
            </a:pPr>
            <a:endParaRPr lang="ru-RU" dirty="0"/>
          </a:p>
          <a:p>
            <a:r>
              <a:rPr lang="ru-RU" dirty="0"/>
              <a:t>В октябре нужно оценить применимость методик работы с добровольцами (формализованная оценка в специальной форме)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179855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kern="1200" noProof="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Вопросы и ответы</a:t>
            </a:r>
            <a:endParaRPr lang="ru-RU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13416"/>
              </p:ext>
            </p:extLst>
          </p:nvPr>
        </p:nvGraphicFramePr>
        <p:xfrm>
          <a:off x="864828" y="352796"/>
          <a:ext cx="7739620" cy="5668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9395">
                  <a:extLst>
                    <a:ext uri="{9D8B030D-6E8A-4147-A177-3AD203B41FA5}">
                      <a16:colId xmlns:a16="http://schemas.microsoft.com/office/drawing/2014/main" val="3915830515"/>
                    </a:ext>
                  </a:extLst>
                </a:gridCol>
                <a:gridCol w="3870225">
                  <a:extLst>
                    <a:ext uri="{9D8B030D-6E8A-4147-A177-3AD203B41FA5}">
                      <a16:colId xmlns:a16="http://schemas.microsoft.com/office/drawing/2014/main" val="12276956"/>
                    </a:ext>
                  </a:extLst>
                </a:gridCol>
              </a:tblGrid>
              <a:tr h="1191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Сибирь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Алтайский край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Омская область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Республика Хакасия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Томская область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953845"/>
                  </a:ext>
                </a:extLst>
              </a:tr>
              <a:tr h="11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Юг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Волгоградская область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Краснодарский край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Ростовская область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0313212"/>
                  </a:ext>
                </a:extLst>
              </a:tr>
              <a:tr h="11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Центр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Воронежская область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Москва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Московская область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148231"/>
                  </a:ext>
                </a:extLst>
              </a:tr>
              <a:tr h="11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Приволжье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Самарская область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Ульяновская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Пермский край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2337703"/>
                  </a:ext>
                </a:extLst>
              </a:tr>
              <a:tr h="11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Дальний восток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Сахалинская область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188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62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76672"/>
            <a:ext cx="82192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ЗАДАЧИ ПРОЕКТА</a:t>
            </a:r>
          </a:p>
          <a:p>
            <a:r>
              <a:rPr lang="ru-RU" sz="2000" b="1" dirty="0"/>
              <a:t> </a:t>
            </a:r>
          </a:p>
          <a:p>
            <a:pPr marL="457200" indent="-457200">
              <a:buAutoNum type="arabicPeriod"/>
            </a:pPr>
            <a:r>
              <a:rPr lang="ru-RU" sz="2000" b="1" dirty="0"/>
              <a:t>Обобщение опыта работы СО НКО РФ по организации работы с добровольцами, привлекаемыми для социально-психологической поддержки и социальной реабилитации инвалидов с неврологическими заболеваниями и членов их семей и выявление наиболее эффективных методик.</a:t>
            </a:r>
          </a:p>
          <a:p>
            <a:pPr marL="457200" indent="-457200">
              <a:buAutoNum type="arabicPeriod"/>
            </a:pPr>
            <a:r>
              <a:rPr lang="ru-RU" sz="2000" b="1" dirty="0"/>
              <a:t>Обучение СО НКО из 14 регионов эффективным методикам организации работы с добровольцами.</a:t>
            </a:r>
          </a:p>
          <a:p>
            <a:pPr marL="457200" indent="-457200">
              <a:buAutoNum type="arabicPeriod"/>
            </a:pPr>
            <a:r>
              <a:rPr lang="ru-RU" sz="2000" b="1" dirty="0"/>
              <a:t>Обеспечение консультационной поддержки СО НКО по вопросам организации работы с добровольцами.</a:t>
            </a:r>
          </a:p>
          <a:p>
            <a:pPr marL="457200" indent="-457200">
              <a:buAutoNum type="arabicPeriod"/>
            </a:pPr>
            <a:r>
              <a:rPr lang="ru-RU" sz="2000" b="1" dirty="0"/>
              <a:t>Распространение методик работы с добровольцами СО НКО из 14 регионов через публикацию и размещение их в открытом доступе.</a:t>
            </a:r>
          </a:p>
          <a:p>
            <a:pPr marL="457200" indent="-457200">
              <a:buAutoNum type="arabicPeriod"/>
            </a:pPr>
            <a:r>
              <a:rPr lang="ru-RU" sz="2000" b="1" dirty="0"/>
              <a:t>Разработка рекомендаций и предложений для разработки модуля образовательной программы для системы высшего профессионального образования по организации работы с добровольцами на основе апробированных практик работы СО НКО из 14 регионов.</a:t>
            </a:r>
          </a:p>
        </p:txBody>
      </p:sp>
    </p:spTree>
    <p:extLst>
      <p:ext uri="{BB962C8B-B14F-4D97-AF65-F5344CB8AC3E}">
        <p14:creationId xmlns:p14="http://schemas.microsoft.com/office/powerpoint/2010/main" val="338079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836712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Каждый регион организует активность по следующим направлениям: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Работа с детьми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Уход / присмотр за ограниченными в передвижении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Ведение групп взаимопомощи пациентов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Образование взрослых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Мероприятие с участием людей с ограничениями в передвижении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Общественный мониторинг / общественная инспекция</a:t>
            </a:r>
          </a:p>
        </p:txBody>
      </p:sp>
    </p:spTree>
    <p:extLst>
      <p:ext uri="{BB962C8B-B14F-4D97-AF65-F5344CB8AC3E}">
        <p14:creationId xmlns:p14="http://schemas.microsoft.com/office/powerpoint/2010/main" val="233340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764704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Работа с детьми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i="1" u="sng" dirty="0"/>
              <a:t>Суть работы:</a:t>
            </a:r>
          </a:p>
          <a:p>
            <a:pPr algn="just"/>
            <a:r>
              <a:rPr lang="ru-RU" sz="2400" dirty="0"/>
              <a:t>Выявить запрос у семьи на дополнительное обучение ребенка / организацию полезного досуга / уход за детьми (делается обучением, программа предоставляется, нужен специалист) </a:t>
            </a:r>
          </a:p>
          <a:p>
            <a:r>
              <a:rPr lang="ru-RU" sz="2400" dirty="0"/>
              <a:t>Обучить добровольцев (нужен специалист)</a:t>
            </a:r>
          </a:p>
          <a:p>
            <a:r>
              <a:rPr lang="ru-RU" sz="2400" dirty="0"/>
              <a:t>Организовать очную психологическую поддержку добровольцев (нужен специалист)</a:t>
            </a:r>
          </a:p>
          <a:p>
            <a:endParaRPr lang="ru-RU" sz="2400" dirty="0"/>
          </a:p>
          <a:p>
            <a:r>
              <a:rPr lang="ru-RU" sz="2400" i="1" u="sng" dirty="0"/>
              <a:t>Категория добровольцев: </a:t>
            </a:r>
          </a:p>
          <a:p>
            <a:r>
              <a:rPr lang="ru-RU" sz="2400" dirty="0"/>
              <a:t>студенты педагогических специальностей (включая коррекционное направление), медицинских специальностей</a:t>
            </a:r>
          </a:p>
        </p:txBody>
      </p:sp>
    </p:spTree>
    <p:extLst>
      <p:ext uri="{BB962C8B-B14F-4D97-AF65-F5344CB8AC3E}">
        <p14:creationId xmlns:p14="http://schemas.microsoft.com/office/powerpoint/2010/main" val="196199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764704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Уход / присмотр за ограниченными в передвижении 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i="1" u="sng" dirty="0"/>
              <a:t>Суть работы:</a:t>
            </a:r>
          </a:p>
          <a:p>
            <a:pPr algn="just"/>
            <a:r>
              <a:rPr lang="ru-RU" sz="2400" dirty="0"/>
              <a:t>Выявить запрос на наличие пациентов (включаем другие неврологические заболевания)</a:t>
            </a:r>
          </a:p>
          <a:p>
            <a:pPr algn="just"/>
            <a:r>
              <a:rPr lang="ru-RU" sz="2400" dirty="0"/>
              <a:t>Обучить добровольцев (своими силами, запись лекции клинического психолога предоставим)</a:t>
            </a:r>
          </a:p>
          <a:p>
            <a:pPr algn="just"/>
            <a:r>
              <a:rPr lang="ru-RU" sz="2400" dirty="0"/>
              <a:t>Организовать очную психологическую поддержку добровольцев (нужен специалист)</a:t>
            </a:r>
          </a:p>
          <a:p>
            <a:endParaRPr lang="ru-RU" sz="2400" dirty="0"/>
          </a:p>
          <a:p>
            <a:r>
              <a:rPr lang="ru-RU" sz="2400" i="1" u="sng" dirty="0"/>
              <a:t>Предполагаемая категория добровольцев: </a:t>
            </a:r>
            <a:r>
              <a:rPr lang="ru-RU" sz="2400" dirty="0"/>
              <a:t>пенсионеры, студенты</a:t>
            </a:r>
          </a:p>
        </p:txBody>
      </p:sp>
    </p:spTree>
    <p:extLst>
      <p:ext uri="{BB962C8B-B14F-4D97-AF65-F5344CB8AC3E}">
        <p14:creationId xmlns:p14="http://schemas.microsoft.com/office/powerpoint/2010/main" val="131546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76470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Ведение групп взаимопомощи пациентов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u="sng" dirty="0"/>
              <a:t>Суть работы:</a:t>
            </a:r>
          </a:p>
          <a:p>
            <a:r>
              <a:rPr lang="ru-RU" sz="2400" dirty="0"/>
              <a:t>Обратиться за поддержкой в образовательные организации, занимающиеся подготовкой психологов / психотерапевтов / клинических психологов, для предоставления студентов (1-2 человека) для </a:t>
            </a:r>
            <a:r>
              <a:rPr lang="ru-RU" sz="2400" dirty="0" err="1"/>
              <a:t>модерации</a:t>
            </a:r>
            <a:r>
              <a:rPr lang="ru-RU" sz="2400" dirty="0"/>
              <a:t> групп взаимопомощи</a:t>
            </a:r>
          </a:p>
          <a:p>
            <a:r>
              <a:rPr lang="ru-RU" sz="2400" dirty="0"/>
              <a:t>Организовать периодические (раз в месяц-два) группы взаимопомощи пациентов</a:t>
            </a:r>
          </a:p>
          <a:p>
            <a:endParaRPr lang="ru-RU" sz="2400" dirty="0"/>
          </a:p>
          <a:p>
            <a:r>
              <a:rPr lang="ru-RU" sz="2400" u="sng" dirty="0"/>
              <a:t>Предполагаемая категория добровольцев: </a:t>
            </a:r>
            <a:r>
              <a:rPr lang="ru-RU" sz="2400" dirty="0"/>
              <a:t>студенты, обучающиеся на психологов, психотерапевтов, клинических психологов</a:t>
            </a:r>
          </a:p>
        </p:txBody>
      </p:sp>
    </p:spTree>
    <p:extLst>
      <p:ext uri="{BB962C8B-B14F-4D97-AF65-F5344CB8AC3E}">
        <p14:creationId xmlns:p14="http://schemas.microsoft.com/office/powerpoint/2010/main" val="1264454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6816" y="764704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/>
              <a:t>Образование взрослых</a:t>
            </a:r>
            <a:endParaRPr lang="ru-RU" sz="2800" b="1" dirty="0"/>
          </a:p>
          <a:p>
            <a:endParaRPr lang="ru-RU" sz="2800" dirty="0"/>
          </a:p>
          <a:p>
            <a:r>
              <a:rPr lang="ru-RU" sz="2800" u="sng" dirty="0"/>
              <a:t>Суть работы:</a:t>
            </a:r>
          </a:p>
          <a:p>
            <a:r>
              <a:rPr lang="ru-RU" sz="2800" dirty="0"/>
              <a:t>Выявить запрос на потребность в дистанционном образовании</a:t>
            </a:r>
          </a:p>
          <a:p>
            <a:r>
              <a:rPr lang="ru-RU" sz="2800" dirty="0"/>
              <a:t>Сообщить о наличии возможности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16071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6816" y="76470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/>
              <a:t>Мероприятие с участием людей с ограничениями в передвижении</a:t>
            </a:r>
            <a:endParaRPr lang="ru-RU" sz="2800" b="1" dirty="0"/>
          </a:p>
          <a:p>
            <a:endParaRPr lang="ru-RU" sz="2800" dirty="0"/>
          </a:p>
          <a:p>
            <a:r>
              <a:rPr lang="ru-RU" sz="2800" u="sng" dirty="0"/>
              <a:t>Суть работы:</a:t>
            </a:r>
          </a:p>
          <a:p>
            <a:r>
              <a:rPr lang="ru-RU" sz="2800" dirty="0"/>
              <a:t>Обучить добровольцев (своими силами)</a:t>
            </a:r>
          </a:p>
          <a:p>
            <a:r>
              <a:rPr lang="ru-RU" sz="2800" dirty="0"/>
              <a:t>Организовать добровольцев</a:t>
            </a:r>
          </a:p>
          <a:p>
            <a:endParaRPr lang="ru-RU" sz="2800" dirty="0"/>
          </a:p>
          <a:p>
            <a:r>
              <a:rPr lang="ru-RU" sz="2800" u="sng" dirty="0"/>
              <a:t>Предполагаемая категория добровольцев: </a:t>
            </a:r>
          </a:p>
          <a:p>
            <a:r>
              <a:rPr lang="ru-RU" sz="2800" dirty="0"/>
              <a:t>студенты</a:t>
            </a:r>
          </a:p>
        </p:txBody>
      </p:sp>
    </p:spTree>
    <p:extLst>
      <p:ext uri="{BB962C8B-B14F-4D97-AF65-F5344CB8AC3E}">
        <p14:creationId xmlns:p14="http://schemas.microsoft.com/office/powerpoint/2010/main" val="3245394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Предложения по продажам (презентация)</Template>
  <TotalTime>0</TotalTime>
  <Words>529</Words>
  <Application>Microsoft Office PowerPoint</Application>
  <PresentationFormat>Экран (4:3)</PresentationFormat>
  <Paragraphs>174</Paragraphs>
  <Slides>19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Calibri</vt:lpstr>
      <vt:lpstr>Century Gothic</vt:lpstr>
      <vt:lpstr>Times New Roman</vt:lpstr>
      <vt:lpstr>Verdana</vt:lpstr>
      <vt:lpstr>Wingdings 2</vt:lpstr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деятельности</vt:lpstr>
      <vt:lpstr>Структура деятельности</vt:lpstr>
      <vt:lpstr>Структура деятельности</vt:lpstr>
      <vt:lpstr>Структура деятельности</vt:lpstr>
      <vt:lpstr>Структура деятельности</vt:lpstr>
      <vt:lpstr>Структура деятельности</vt:lpstr>
      <vt:lpstr>Презентация PowerPoint</vt:lpstr>
      <vt:lpstr>Презентация PowerPoint</vt:lpstr>
      <vt:lpstr>Вопросы и ответы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2016-02-29T14:56:49Z</dcterms:created>
  <dcterms:modified xsi:type="dcterms:W3CDTF">2016-03-01T03:28:20Z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