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16" r:id="rId2"/>
    <p:sldId id="417" r:id="rId3"/>
    <p:sldId id="418" r:id="rId4"/>
    <p:sldId id="309" r:id="rId5"/>
    <p:sldId id="335" r:id="rId6"/>
    <p:sldId id="360" r:id="rId7"/>
    <p:sldId id="409" r:id="rId8"/>
    <p:sldId id="384" r:id="rId9"/>
    <p:sldId id="388" r:id="rId10"/>
    <p:sldId id="386" r:id="rId11"/>
    <p:sldId id="387" r:id="rId12"/>
    <p:sldId id="401" r:id="rId13"/>
    <p:sldId id="357" r:id="rId14"/>
    <p:sldId id="389" r:id="rId15"/>
    <p:sldId id="358" r:id="rId16"/>
    <p:sldId id="398" r:id="rId17"/>
    <p:sldId id="410" r:id="rId18"/>
    <p:sldId id="392" r:id="rId19"/>
    <p:sldId id="393" r:id="rId20"/>
    <p:sldId id="394" r:id="rId21"/>
    <p:sldId id="395" r:id="rId22"/>
    <p:sldId id="396" r:id="rId23"/>
    <p:sldId id="424" r:id="rId24"/>
    <p:sldId id="426" r:id="rId25"/>
    <p:sldId id="428" r:id="rId26"/>
    <p:sldId id="427" r:id="rId27"/>
    <p:sldId id="419" r:id="rId28"/>
    <p:sldId id="420" r:id="rId29"/>
    <p:sldId id="404" r:id="rId30"/>
    <p:sldId id="421" r:id="rId31"/>
    <p:sldId id="422" r:id="rId32"/>
    <p:sldId id="423" r:id="rId33"/>
    <p:sldId id="31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8919" autoAdjust="0"/>
  </p:normalViewPr>
  <p:slideViewPr>
    <p:cSldViewPr>
      <p:cViewPr>
        <p:scale>
          <a:sx n="100" d="100"/>
          <a:sy n="100" d="100"/>
        </p:scale>
        <p:origin x="-1860" y="-366"/>
      </p:cViewPr>
      <p:guideLst>
        <p:guide orient="horz" pos="89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568D20-C5DE-4319-B882-1B69666F5A7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349D7-BBDB-4F15-AE72-F8C8C2E45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4CD5A-2ACF-43E8-8804-525EC8D203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972E-F72F-469C-A7B8-D2ACE19224A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AE05-DADC-4A5B-9549-5AB43AC76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CDD3-FA95-4050-9F69-8309148C54F5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43E9-89BE-46D6-8E1E-019B331C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F2D6-0D10-40CB-BB70-26E5591C2002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158F-2157-4495-950D-D9DACF2EC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3FDD-23F6-4B5B-A907-EE15E028B034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BF90-A0F2-4FA7-A4D1-F08AD39D3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2859-AF08-4413-AFD4-C613F82EFC4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1A0A-B6BD-4935-AC89-5DC541A8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02C0-B5B5-4934-A770-BC4772949227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8C3F-60C2-4EA9-8AAE-5BCF4EF49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9A17-A132-4973-BC2D-1631052C75F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76AE-623D-414E-8C10-F73CC98E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7C52-33EC-4154-93D8-30F9BBD134CA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AAAF-7E58-47E6-AA3E-B49F07F33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964F-00F6-4884-9C8A-31749BFC62C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20A5-075D-4398-91B5-F8A0160D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FF40-8E8C-4F03-BC5C-51344CB582E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F962-A859-4CDA-9A55-AD3BEBDD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E341-527F-4203-92F4-B450424FF145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EE83-C6CC-48A2-A98A-5D987E29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F0651-1474-44EE-B546-B614DD8119E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38848-C8A8-4132-8AC8-39F1746E7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B000PCAI0K/?tag=guidestobuy-20&amp;creative=380337&amp;creativeASIN=B000PCAI0K&amp;linkCode=as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3643313" y="6357938"/>
            <a:ext cx="2133600" cy="365125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/>
              <a:t>Самара 2016</a:t>
            </a:r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с рассеянным склерозом. Что нового в России и мире?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42900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Курапов Михаил Александрович</a:t>
            </a:r>
          </a:p>
          <a:p>
            <a:r>
              <a:rPr lang="ru-RU" sz="2400" dirty="0" smtClean="0"/>
              <a:t>Врач-невролог</a:t>
            </a:r>
          </a:p>
          <a:p>
            <a:r>
              <a:rPr lang="ru-RU" sz="2400" dirty="0" smtClean="0"/>
              <a:t>Специалист Центра </a:t>
            </a:r>
            <a:r>
              <a:rPr lang="ru-RU" sz="2400" dirty="0" err="1" smtClean="0"/>
              <a:t>демиелинизирующих</a:t>
            </a:r>
            <a:r>
              <a:rPr lang="ru-RU" sz="2400" dirty="0" smtClean="0"/>
              <a:t> заболеваний и рассеянного склероза Самарской области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:\Users\Михаил\Documents\!Наука\Втор прогр РС\Structural_brain_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96" y="-571528"/>
            <a:ext cx="7371448" cy="778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785926"/>
            <a:ext cx="7072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В мозге взрослого человека порядка </a:t>
            </a:r>
            <a:r>
              <a:rPr lang="ru-RU" sz="3000" b="1" dirty="0" smtClean="0"/>
              <a:t>100 миллиардов нейронов</a:t>
            </a:r>
          </a:p>
          <a:p>
            <a:endParaRPr lang="ru-RU" sz="3000" dirty="0" smtClean="0"/>
          </a:p>
          <a:p>
            <a:r>
              <a:rPr lang="ru-RU" sz="3000" dirty="0" smtClean="0"/>
              <a:t>Каждый нейрон образует до </a:t>
            </a:r>
            <a:r>
              <a:rPr lang="ru-RU" sz="3000" b="1" dirty="0" smtClean="0"/>
              <a:t>10 тысяч связей, которые постоянно меняются</a:t>
            </a:r>
          </a:p>
          <a:p>
            <a:endParaRPr lang="ru-RU" sz="3000" dirty="0" smtClean="0"/>
          </a:p>
          <a:p>
            <a:r>
              <a:rPr lang="ru-RU" sz="3000" dirty="0" smtClean="0"/>
              <a:t>В мозге взрослого человека </a:t>
            </a:r>
            <a:r>
              <a:rPr lang="ru-RU" sz="3000" b="1" dirty="0" smtClean="0"/>
              <a:t>возможно деление нейронов</a:t>
            </a:r>
            <a:endParaRPr lang="ru-RU" sz="3000" b="1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" y="333375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Пластичность – возможность восстановления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артинки\Неврология\NeuronsLear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38925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94215"/>
            <a:ext cx="4286248" cy="34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fi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42852"/>
            <a:ext cx="3490913" cy="310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35969"/>
            <a:ext cx="18722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333375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Дисбаланс медиаторов</a:t>
            </a:r>
          </a:p>
        </p:txBody>
      </p:sp>
      <p:pic>
        <p:nvPicPr>
          <p:cNvPr id="81921" name="Picture 1" descr="C:\Users\Михаил\Documents\!Наука\Втор прогр РС\tumblr_inline_o0pqkb06cA1rwdn37_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15106" cy="5624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1142984"/>
            <a:ext cx="52864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Пути </a:t>
            </a:r>
            <a:r>
              <a:rPr lang="ru-RU" sz="2400" b="1" dirty="0" err="1" smtClean="0">
                <a:solidFill>
                  <a:srgbClr val="FF0000"/>
                </a:solidFill>
              </a:rPr>
              <a:t>серотонина</a:t>
            </a:r>
            <a:r>
              <a:rPr lang="ru-RU" sz="2400" dirty="0" smtClean="0"/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норэпинефрина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00B050"/>
                </a:solidFill>
              </a:rPr>
              <a:t>дофамина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35969"/>
            <a:ext cx="18722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333375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Дисбаланс медиаторов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3150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http://www.med2000.ru/images/forarticle/pix_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0" name="AutoShape 4" descr="http://www.med2000.ru/images/forarticle/pix_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582" name="AutoShape 6" descr="http://www.med2000.ru/images/forarticle/pix_1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pix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062045" cy="5004598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Возможности восстановления функции (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нейропластичность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Немедикаментозные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методы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Физическая активность (ЛФК)</a:t>
            </a:r>
          </a:p>
          <a:p>
            <a:r>
              <a:rPr lang="ru-RU" dirty="0" smtClean="0"/>
              <a:t>Диета</a:t>
            </a:r>
          </a:p>
          <a:p>
            <a:r>
              <a:rPr lang="ru-RU" dirty="0" smtClean="0"/>
              <a:t>Физическая и психологическая реабилитация</a:t>
            </a:r>
          </a:p>
          <a:p>
            <a:r>
              <a:rPr lang="ru-RU" dirty="0" smtClean="0"/>
              <a:t>Оптимизация быта</a:t>
            </a:r>
          </a:p>
          <a:p>
            <a:r>
              <a:rPr lang="ru-RU" dirty="0" smtClean="0"/>
              <a:t>Приспособление среды </a:t>
            </a:r>
          </a:p>
          <a:p>
            <a:r>
              <a:rPr lang="ru-RU" dirty="0" smtClean="0"/>
              <a:t>Творчество</a:t>
            </a:r>
          </a:p>
          <a:p>
            <a:r>
              <a:rPr lang="ru-RU" dirty="0" smtClean="0"/>
              <a:t>Общение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92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Тренировка выносливости</a:t>
            </a:r>
          </a:p>
          <a:p>
            <a:r>
              <a:rPr lang="ru-RU" sz="2800" dirty="0" smtClean="0"/>
              <a:t>	</a:t>
            </a:r>
          </a:p>
          <a:p>
            <a:r>
              <a:rPr lang="ru-RU" sz="2800" dirty="0" smtClean="0"/>
              <a:t>	- Аэробные упражнения (</a:t>
            </a:r>
            <a:r>
              <a:rPr lang="ru-RU" sz="2800" dirty="0" err="1" smtClean="0"/>
              <a:t>кардиотренировка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	- Баланс (</a:t>
            </a:r>
            <a:r>
              <a:rPr lang="ru-RU" sz="2800" dirty="0" err="1" smtClean="0"/>
              <a:t>тай-чи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	- Упражнения на растяжение (включая йогу, </a:t>
            </a:r>
            <a:r>
              <a:rPr lang="ru-RU" sz="2800" dirty="0" err="1" smtClean="0"/>
              <a:t>пилатес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Постепенное увеличение продолжительности тренировок</a:t>
            </a:r>
          </a:p>
          <a:p>
            <a:endParaRPr lang="ru-RU" sz="28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Активность и физкультура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Активность и физкультура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388345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5" name="Picture 7" descr="http://med-shkola.ru/wp-content/uploads/2014/11/1.-Lechebnaya-fizkultura-pri-sheynom-osteohondro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3332976" cy="221457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551" y="928670"/>
            <a:ext cx="29604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43306" y="1500174"/>
            <a:ext cx="2341610" cy="2786082"/>
          </a:xfrm>
          <a:prstGeom prst="rect">
            <a:avLst/>
          </a:prstGeom>
          <a:noFill/>
        </p:spPr>
      </p:pic>
      <p:pic>
        <p:nvPicPr>
          <p:cNvPr id="3" name="Picture 7" descr="400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26123"/>
            <a:ext cx="4000528" cy="263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Отказ от курения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5464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5357826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Three times the rate of disability for patients who smoke with MS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en-US" dirty="0" err="1" smtClean="0"/>
              <a:t>Hernan</a:t>
            </a:r>
            <a:r>
              <a:rPr lang="en-US" dirty="0" smtClean="0"/>
              <a:t>, Brain, March 9, 2005</a:t>
            </a:r>
            <a:endParaRPr lang="ru-RU" dirty="0" smtClean="0"/>
          </a:p>
          <a:p>
            <a:r>
              <a:rPr lang="en-US" dirty="0" smtClean="0"/>
              <a:t>Meta-analysis reveals risk estimate for developing MS 1.5 for ever smoking </a:t>
            </a:r>
            <a:r>
              <a:rPr lang="en-US" dirty="0" err="1" smtClean="0"/>
              <a:t>vs</a:t>
            </a:r>
            <a:r>
              <a:rPr lang="en-US" dirty="0" smtClean="0"/>
              <a:t> never smoking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en-US" dirty="0" err="1" smtClean="0"/>
              <a:t>Hawkes</a:t>
            </a:r>
            <a:r>
              <a:rPr lang="en-US" dirty="0" smtClean="0"/>
              <a:t>, CH.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Scler</a:t>
            </a:r>
            <a:r>
              <a:rPr lang="en-US" dirty="0" smtClean="0"/>
              <a:t> 2007;13(5):610-5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64305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статистике курение </a:t>
            </a:r>
            <a:r>
              <a:rPr lang="ru-RU" dirty="0" smtClean="0"/>
              <a:t>в 3 раза ускоряет прогрессию нарушения функции по </a:t>
            </a:r>
            <a:r>
              <a:rPr lang="en-US" dirty="0" smtClean="0"/>
              <a:t>EDSS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Самарской области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Всего в реестре более 2000 пациентов с РС.</a:t>
            </a:r>
          </a:p>
          <a:p>
            <a:endParaRPr lang="ru-RU" sz="2800" dirty="0" smtClean="0"/>
          </a:p>
          <a:p>
            <a:r>
              <a:rPr lang="ru-RU" sz="4000" dirty="0" smtClean="0"/>
              <a:t>Более 700 человек получают дорогостоящую терапию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fessiya-vrach.ru/upload/medialibrary/017/01761088765dfd71fa41e2bf0116cc8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286512" y="2571743"/>
            <a:ext cx="2714611" cy="2496525"/>
          </a:xfrm>
          <a:prstGeom prst="rect">
            <a:avLst/>
          </a:prstGeom>
          <a:noFill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92867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Рациональное сбалансированное питание, богатое овощами и фруктами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Добавить в рацион рыбу океанических сортов (либо омега-3 ненасыщенные жирные кислоты)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57187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Витамин </a:t>
            </a:r>
            <a:r>
              <a:rPr lang="en-US" sz="2400" dirty="0" smtClean="0"/>
              <a:t>D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35769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Избегать высококалорийной диеты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14351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 пониженном настроении добавить бананы, финики, шоколад (источники предшественников </a:t>
            </a:r>
            <a:r>
              <a:rPr lang="ru-RU" sz="2400" dirty="0" err="1" smtClean="0"/>
              <a:t>серотонина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4" y="2000240"/>
            <a:ext cx="2476496" cy="162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Позитивная активность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28586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Активность, приносящая результат – такой же эффективный метод стимуляции мозга, как и лекарственные препараты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50043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Новые и незнакомые виды деятельности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42926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Творчество</a:t>
            </a:r>
            <a:endParaRPr lang="ru-RU" sz="2400" dirty="0"/>
          </a:p>
        </p:txBody>
      </p:sp>
      <p:pic>
        <p:nvPicPr>
          <p:cNvPr id="194564" name="Picture 4" descr="http://s017.radikal.ru/i424/1209/e6/b73c08d2e4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80" y="4500570"/>
            <a:ext cx="424337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медикаменозных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воздействий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42873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Метаболические препараты («кирпичики» для нервной системы): </a:t>
            </a:r>
            <a:r>
              <a:rPr lang="ru-RU" sz="2000" dirty="0" err="1" smtClean="0"/>
              <a:t>церебролизин</a:t>
            </a:r>
            <a:r>
              <a:rPr lang="ru-RU" sz="2000" dirty="0" smtClean="0"/>
              <a:t>/</a:t>
            </a:r>
            <a:r>
              <a:rPr lang="ru-RU" sz="2000" dirty="0" err="1" smtClean="0"/>
              <a:t>кортексин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71462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Препараты, воздействующие на ацетилхолин: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Ипидакрин</a:t>
            </a:r>
            <a:r>
              <a:rPr lang="ru-RU" sz="2000" dirty="0" smtClean="0"/>
              <a:t> (</a:t>
            </a:r>
            <a:r>
              <a:rPr lang="ru-RU" sz="2000" dirty="0" err="1" smtClean="0"/>
              <a:t>нейромидин</a:t>
            </a:r>
            <a:r>
              <a:rPr lang="ru-RU" sz="2000" dirty="0" smtClean="0"/>
              <a:t>/</a:t>
            </a:r>
            <a:r>
              <a:rPr lang="ru-RU" sz="2000" dirty="0" err="1" smtClean="0"/>
              <a:t>аксамон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	Холина </a:t>
            </a:r>
            <a:r>
              <a:rPr lang="ru-RU" sz="2000" dirty="0" err="1" smtClean="0"/>
              <a:t>альцерофосфат</a:t>
            </a:r>
            <a:r>
              <a:rPr lang="ru-RU" sz="2000" dirty="0" smtClean="0"/>
              <a:t> (</a:t>
            </a:r>
            <a:r>
              <a:rPr lang="ru-RU" sz="2000" dirty="0" err="1" smtClean="0"/>
              <a:t>глиатилин</a:t>
            </a:r>
            <a:r>
              <a:rPr lang="ru-RU" sz="2000" dirty="0" smtClean="0"/>
              <a:t>/</a:t>
            </a:r>
            <a:r>
              <a:rPr lang="ru-RU" sz="2000" dirty="0" err="1" smtClean="0"/>
              <a:t>церетон</a:t>
            </a:r>
            <a:r>
              <a:rPr lang="ru-RU" sz="2000" dirty="0" smtClean="0"/>
              <a:t>/</a:t>
            </a:r>
            <a:r>
              <a:rPr lang="ru-RU" sz="2000" dirty="0" err="1" smtClean="0"/>
              <a:t>церепро</a:t>
            </a:r>
            <a:r>
              <a:rPr lang="ru-RU" sz="2000" dirty="0" smtClean="0"/>
              <a:t>/</a:t>
            </a:r>
            <a:r>
              <a:rPr lang="ru-RU" sz="2000" dirty="0" err="1" smtClean="0"/>
              <a:t>делецит</a:t>
            </a:r>
            <a:r>
              <a:rPr lang="ru-RU" sz="2000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392906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Препараты, воздействующие на дофамин: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ПК-Мерц</a:t>
            </a:r>
            <a:r>
              <a:rPr lang="ru-RU" sz="2000" dirty="0" smtClean="0"/>
              <a:t> (</a:t>
            </a:r>
            <a:r>
              <a:rPr lang="ru-RU" sz="2000" dirty="0" err="1" smtClean="0"/>
              <a:t>амантадин</a:t>
            </a:r>
            <a:r>
              <a:rPr lang="ru-RU" sz="20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228599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Воздействие на «химию» (</a:t>
            </a:r>
            <a:r>
              <a:rPr lang="ru-RU" sz="2000" b="1" dirty="0" err="1" smtClean="0"/>
              <a:t>нейромедиаторы</a:t>
            </a:r>
            <a:r>
              <a:rPr lang="ru-RU" sz="2000" b="1" dirty="0" smtClean="0"/>
              <a:t>):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85723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Воздействие на клетки: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4929198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Препараты, улучшающие обменные процессы в клетках: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5429264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Антиоксиданты (</a:t>
            </a:r>
            <a:r>
              <a:rPr lang="ru-RU" sz="2000" dirty="0" err="1" smtClean="0"/>
              <a:t>тиоктовая</a:t>
            </a:r>
            <a:r>
              <a:rPr lang="ru-RU" sz="2000" dirty="0" smtClean="0"/>
              <a:t> кислота/</a:t>
            </a:r>
            <a:r>
              <a:rPr lang="ru-RU" sz="2000" dirty="0" err="1" smtClean="0"/>
              <a:t>мексидол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Витамины группы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Коррекция симптомов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78579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Утомляемость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286124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Амантадин</a:t>
            </a:r>
            <a:r>
              <a:rPr lang="ru-RU" dirty="0" smtClean="0"/>
              <a:t> (</a:t>
            </a:r>
            <a:r>
              <a:rPr lang="ru-RU" dirty="0" err="1" smtClean="0"/>
              <a:t>ПК-Мерц</a:t>
            </a:r>
            <a:r>
              <a:rPr lang="ru-RU" dirty="0" smtClean="0"/>
              <a:t>) 200 мг (400 – 800 мг в 2 приёма утром и днём) – </a:t>
            </a:r>
          </a:p>
          <a:p>
            <a:r>
              <a:rPr lang="ru-RU" dirty="0" smtClean="0"/>
              <a:t>при наличии эффективности.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14488"/>
            <a:ext cx="7312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Может быть связана с депрессией, температурой, временем дня, </a:t>
            </a:r>
          </a:p>
          <a:p>
            <a:r>
              <a:rPr lang="ru-RU" dirty="0" smtClean="0"/>
              <a:t>переутомлением и стрессом.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6726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 использовать вит В12 при утомляемости связанной с РС </a:t>
            </a:r>
          </a:p>
          <a:p>
            <a:r>
              <a:rPr lang="ru-RU" dirty="0" smtClean="0"/>
              <a:t>(Великобритания, 2016).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42886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Помогают аэробные упражнения. Возможно требуется изменение режима.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4" y="6215082"/>
            <a:ext cx="2981326" cy="51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85786" y="6072206"/>
            <a:ext cx="34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Поведенческая психотерапия.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071942"/>
            <a:ext cx="838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</a:t>
            </a:r>
            <a:r>
              <a:rPr lang="ru-RU" dirty="0" smtClean="0"/>
              <a:t>ацетил </a:t>
            </a:r>
            <a:r>
              <a:rPr lang="ru-RU" dirty="0" err="1" smtClean="0"/>
              <a:t>карнитин</a:t>
            </a:r>
            <a:r>
              <a:rPr lang="ru-RU" dirty="0" smtClean="0"/>
              <a:t> (</a:t>
            </a:r>
            <a:r>
              <a:rPr lang="ru-RU" dirty="0" err="1" smtClean="0"/>
              <a:t>Карнитин</a:t>
            </a:r>
            <a:r>
              <a:rPr lang="ru-RU" dirty="0" smtClean="0"/>
              <a:t>, </a:t>
            </a:r>
            <a:r>
              <a:rPr lang="ru-RU" dirty="0" err="1" smtClean="0"/>
              <a:t>Элькар</a:t>
            </a:r>
            <a:r>
              <a:rPr lang="ru-RU" dirty="0" smtClean="0"/>
              <a:t>) – дозировки не уточнены (Германия).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4972" y="4643446"/>
            <a:ext cx="418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Аспирин до 1300 мг/сутки (Германия)</a:t>
            </a:r>
            <a:endParaRPr lang="ru-RU" dirty="0"/>
          </a:p>
        </p:txBody>
      </p:sp>
      <p:pic>
        <p:nvPicPr>
          <p:cNvPr id="52226" name="Picture 2" descr="http://1popsihiatrii.ru/wp-content/uploads/2015/11/son-na-rabote-250x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81250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pp.vk.me/c624529/v624529156/275a3/VjZIi-QdI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74592"/>
            <a:ext cx="3286116" cy="2154474"/>
          </a:xfrm>
          <a:prstGeom prst="rect">
            <a:avLst/>
          </a:prstGeom>
          <a:noFill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Коррекция симптомов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78579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Депрессия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357298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Помогают аэробные упражнения, активность, приносящая удовольствие.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143116"/>
            <a:ext cx="1761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Психотерапия.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79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498445"/>
            <a:ext cx="2071702" cy="135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42910" y="492919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Новые и незнакомые виды деятельности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78645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Творчество</a:t>
            </a:r>
            <a:endParaRPr lang="ru-RU" dirty="0"/>
          </a:p>
        </p:txBody>
      </p:sp>
      <p:pic>
        <p:nvPicPr>
          <p:cNvPr id="18" name="Picture 4" descr="http://s017.radikal.ru/i424/1209/e6/b73c08d2e4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846" y="4929198"/>
            <a:ext cx="3471844" cy="192880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42910" y="3500438"/>
            <a:ext cx="7174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 необходимости – препараты </a:t>
            </a:r>
          </a:p>
          <a:p>
            <a:r>
              <a:rPr lang="ru-RU" dirty="0" smtClean="0"/>
              <a:t>(чаще селективные ингибиторы обратного захвата </a:t>
            </a:r>
            <a:r>
              <a:rPr lang="ru-RU" dirty="0" err="1" smtClean="0"/>
              <a:t>серотонина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Существуют исследования, что антидепрессанты сами снижают </a:t>
            </a:r>
          </a:p>
          <a:p>
            <a:r>
              <a:rPr lang="ru-RU" dirty="0" smtClean="0"/>
              <a:t>частоту обострений РС.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Коррекция симптомов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78579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Нарушения ходьбы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357298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Помогают упражнения. Скандинавская ходьба.</a:t>
            </a:r>
          </a:p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52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428860" y="2143116"/>
            <a:ext cx="6572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необходимости – уменьшение </a:t>
            </a:r>
            <a:r>
              <a:rPr lang="ru-RU" dirty="0" err="1" smtClean="0"/>
              <a:t>спастики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	- </a:t>
            </a:r>
            <a:r>
              <a:rPr lang="ru-RU" dirty="0" err="1" smtClean="0"/>
              <a:t>постизометрическая</a:t>
            </a:r>
            <a:r>
              <a:rPr lang="ru-RU" dirty="0" smtClean="0"/>
              <a:t> релаксация</a:t>
            </a:r>
          </a:p>
          <a:p>
            <a:r>
              <a:rPr lang="ru-RU" dirty="0" smtClean="0"/>
              <a:t>	- локально холод (или тепло)</a:t>
            </a:r>
          </a:p>
          <a:p>
            <a:r>
              <a:rPr lang="ru-RU" dirty="0" smtClean="0"/>
              <a:t>	- Препараты: </a:t>
            </a:r>
            <a:r>
              <a:rPr lang="ru-RU" dirty="0" err="1" smtClean="0"/>
              <a:t>баклофен</a:t>
            </a:r>
            <a:r>
              <a:rPr lang="ru-RU" dirty="0" smtClean="0"/>
              <a:t>, </a:t>
            </a:r>
            <a:r>
              <a:rPr lang="ru-RU" dirty="0" err="1" smtClean="0"/>
              <a:t>сирдалуд</a:t>
            </a:r>
            <a:r>
              <a:rPr lang="ru-RU" dirty="0" smtClean="0"/>
              <a:t>, </a:t>
            </a:r>
            <a:r>
              <a:rPr lang="ru-RU" dirty="0" err="1" smtClean="0"/>
              <a:t>мидокалн</a:t>
            </a:r>
            <a:r>
              <a:rPr lang="ru-RU" dirty="0" smtClean="0"/>
              <a:t>, </a:t>
            </a:r>
            <a:r>
              <a:rPr lang="ru-RU" dirty="0" err="1" smtClean="0"/>
              <a:t>клоназепам</a:t>
            </a:r>
            <a:r>
              <a:rPr lang="ru-RU" dirty="0" smtClean="0"/>
              <a:t>, </a:t>
            </a:r>
            <a:r>
              <a:rPr lang="ru-RU" dirty="0" err="1" smtClean="0"/>
              <a:t>габапентин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Использование приспособлений, улучшающих ходьбу (трости, </a:t>
            </a:r>
            <a:r>
              <a:rPr lang="ru-RU" dirty="0" err="1" smtClean="0"/>
              <a:t>ортезы</a:t>
            </a:r>
            <a:r>
              <a:rPr lang="ru-RU" dirty="0" smtClean="0"/>
              <a:t>, </a:t>
            </a:r>
            <a:r>
              <a:rPr lang="ru-RU" dirty="0" err="1" smtClean="0"/>
              <a:t>элетростимуляторы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Препараты: </a:t>
            </a:r>
            <a:r>
              <a:rPr lang="ru-RU" dirty="0" err="1" smtClean="0"/>
              <a:t>Фампридин</a:t>
            </a:r>
            <a:r>
              <a:rPr lang="ru-RU" dirty="0" smtClean="0"/>
              <a:t> (не зарегистрирован в РФ, есть данные, что недостаточно эффективен - Великобритания)</a:t>
            </a:r>
          </a:p>
          <a:p>
            <a:r>
              <a:rPr lang="ru-RU" dirty="0" smtClean="0"/>
              <a:t>	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9396" name="Picture 4" descr="http://i01.i.aliimg.com/photo/v0/12211017/Dropped_Foot_Stim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097858" cy="2797145"/>
          </a:xfrm>
          <a:prstGeom prst="rect">
            <a:avLst/>
          </a:prstGeom>
          <a:noFill/>
        </p:spPr>
      </p:pic>
      <p:pic>
        <p:nvPicPr>
          <p:cNvPr id="59398" name="Picture 6" descr="https://tbtransplant.files.wordpress.com/2012/07/dropfoot-jpg.gif?w=4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200649"/>
            <a:ext cx="1828800" cy="1657351"/>
          </a:xfrm>
          <a:prstGeom prst="rect">
            <a:avLst/>
          </a:prstGeom>
          <a:noFill/>
        </p:spPr>
      </p:pic>
      <p:pic>
        <p:nvPicPr>
          <p:cNvPr id="59400" name="Picture 8" descr="http://g01.a.alicdn.com/kf/HTB1XO0eJFXXXXcCXFXXq6xXFXXXY/Adjustable-Drop-Foot-Support-AFO-AFOs-Brace-Strap-Elevator-Poliomyelitis-Hemiplegia-Sroke-Universal-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21492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Коррекция симптомов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Дополнительные методы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6572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Кислородотерапия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оксигенобаротерапия</a:t>
            </a:r>
            <a:r>
              <a:rPr lang="ru-RU" dirty="0" smtClean="0"/>
              <a:t> = </a:t>
            </a:r>
            <a:r>
              <a:rPr lang="ru-RU" dirty="0" smtClean="0"/>
              <a:t>барокамера)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Физиотерапевтические методики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gbo.rusmed.ru/_/gbo/10/volga_101.jpg?PHPSESSID=e963d150bd5698d9a9cef206afa38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571768" cy="1916730"/>
          </a:xfrm>
          <a:prstGeom prst="rect">
            <a:avLst/>
          </a:prstGeom>
          <a:noFill/>
        </p:spPr>
      </p:pic>
      <p:pic>
        <p:nvPicPr>
          <p:cNvPr id="9220" name="Picture 4" descr="http://newneuro.ru/images/diagnostika/transkranialnaya-magnitnaya-stimulaciya-diagnostika-klinika-vosstanovitelnoy-nevrologi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2028825" cy="27051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929066"/>
            <a:ext cx="2456191" cy="26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14348" y="333374"/>
            <a:ext cx="79296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Лечение обострений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Метилпреднизолон</a:t>
            </a:r>
            <a:r>
              <a:rPr lang="ru-RU" sz="2400" dirty="0" smtClean="0"/>
              <a:t> 1000 мг в/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капельно</a:t>
            </a:r>
            <a:r>
              <a:rPr lang="ru-RU" sz="2400" dirty="0" smtClean="0"/>
              <a:t> 5-7 дней</a:t>
            </a:r>
          </a:p>
          <a:p>
            <a:endParaRPr lang="ru-RU" sz="2400" dirty="0" smtClean="0"/>
          </a:p>
          <a:p>
            <a:r>
              <a:rPr lang="ru-RU" sz="2400" dirty="0" smtClean="0"/>
              <a:t>Россия: </a:t>
            </a:r>
            <a:r>
              <a:rPr lang="ru-RU" sz="2400" dirty="0" err="1" smtClean="0"/>
              <a:t>Дексаметазон</a:t>
            </a:r>
            <a:r>
              <a:rPr lang="ru-RU" sz="2400" dirty="0" smtClean="0"/>
              <a:t> по схеме 24-20-16-12-8-4 мг в/м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Великобритания:</a:t>
            </a:r>
          </a:p>
          <a:p>
            <a:r>
              <a:rPr lang="ru-RU" sz="2400" dirty="0" err="1" smtClean="0"/>
              <a:t>Метилпреднизолон</a:t>
            </a:r>
            <a:r>
              <a:rPr lang="ru-RU" sz="2400" dirty="0" smtClean="0"/>
              <a:t> в таблетках 0,5 г (не менее) ежедневно 5 дней.</a:t>
            </a:r>
          </a:p>
          <a:p>
            <a:r>
              <a:rPr lang="ru-RU" sz="2400" dirty="0" smtClean="0"/>
              <a:t>(В РФ 32 мг </a:t>
            </a:r>
            <a:r>
              <a:rPr lang="ru-RU" sz="2400" dirty="0" err="1" smtClean="0"/>
              <a:t>х</a:t>
            </a:r>
            <a:r>
              <a:rPr lang="ru-RU" sz="2400" dirty="0" smtClean="0"/>
              <a:t> 15 </a:t>
            </a:r>
            <a:r>
              <a:rPr lang="ru-RU" sz="2400" dirty="0" err="1" smtClean="0"/>
              <a:t>шт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14351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Постоянный приём гормонов не имеет смысла. </a:t>
            </a:r>
          </a:p>
          <a:p>
            <a:r>
              <a:rPr lang="ru-RU" dirty="0" smtClean="0"/>
              <a:t>При непереносимости гормонов – </a:t>
            </a:r>
            <a:r>
              <a:rPr lang="ru-RU" dirty="0" err="1" smtClean="0"/>
              <a:t>плазмаферез</a:t>
            </a:r>
            <a:r>
              <a:rPr lang="ru-RU" dirty="0" smtClean="0"/>
              <a:t> с большим объёмом </a:t>
            </a:r>
            <a:r>
              <a:rPr lang="ru-RU" dirty="0" err="1" smtClean="0"/>
              <a:t>плазмообмена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4" y="6215082"/>
            <a:ext cx="2981326" cy="51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Multiple sclerosis Quality standard Published: 14 January 2016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785786" y="1142984"/>
            <a:ext cx="7500990" cy="5438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«7 нозологий» - обеспечение лекарственными препаратами по федеральной программе:</a:t>
            </a:r>
          </a:p>
          <a:p>
            <a:pPr marL="0" indent="0" eaLnBrk="1" hangingPunct="1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ПРЕПАРАТЫ ПЕРВОЙ ЛИНИИ</a:t>
            </a:r>
          </a:p>
          <a:p>
            <a:pPr marL="0" indent="0" eaLnBrk="1" hangingPunct="1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820711" y="3109902"/>
            <a:ext cx="1215579" cy="2641996"/>
            <a:chOff x="417" y="1680"/>
            <a:chExt cx="1022" cy="1982"/>
          </a:xfrm>
        </p:grpSpPr>
        <p:pic>
          <p:nvPicPr>
            <p:cNvPr id="33830" name="Picture 41" descr="Buy Syringe Only (with tip Shield) Case/8 Capacity 3ml. . . Slip Tip. . . A complete line of need (Becton Dickinson, Health &amp; Personal Care, Products, Health Care, Medical Supplies &amp; Equipment)">
              <a:hlinkClick r:id="rId3" tooltip="Syringe Only (with tip Shield) Case/8 Capacity 3ml. . . Slip Tip. . . A complete line of need"/>
            </p:cNvPr>
            <p:cNvPicPr>
              <a:picLocks noChangeAspect="1" noChangeArrowheads="1"/>
            </p:cNvPicPr>
            <p:nvPr/>
          </p:nvPicPr>
          <p:blipFill>
            <a:blip r:embed="rId4"/>
            <a:srcRect l="19272" r="68956"/>
            <a:stretch>
              <a:fillRect/>
            </a:stretch>
          </p:blipFill>
          <p:spPr bwMode="auto">
            <a:xfrm>
              <a:off x="826" y="1928"/>
              <a:ext cx="194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1" name="Rectangle 13"/>
            <p:cNvSpPr>
              <a:spLocks noChangeArrowheads="1"/>
            </p:cNvSpPr>
            <p:nvPr/>
          </p:nvSpPr>
          <p:spPr bwMode="invGray">
            <a:xfrm>
              <a:off x="540" y="1680"/>
              <a:ext cx="7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en-US" sz="1600" b="1">
                  <a:latin typeface="Calibri" pitchFamily="34" charset="0"/>
                </a:rPr>
                <a:t>СинноВекс</a:t>
              </a:r>
              <a:r>
                <a:rPr lang="en-US" altLang="en-US" sz="1600" b="1" i="1" baseline="30000">
                  <a:latin typeface="Calibri" pitchFamily="34" charset="0"/>
                </a:rPr>
                <a:t>®</a:t>
              </a:r>
            </a:p>
            <a:p>
              <a:pPr algn="ctr"/>
              <a:r>
                <a:rPr lang="en-US" altLang="en-US" sz="1600" b="1">
                  <a:latin typeface="Calibri" pitchFamily="34" charset="0"/>
                </a:rPr>
                <a:t>30 </a:t>
              </a:r>
              <a:r>
                <a:rPr lang="ru-RU" altLang="en-US" sz="1600" b="1">
                  <a:latin typeface="Calibri" pitchFamily="34" charset="0"/>
                </a:rPr>
                <a:t>мкг в/м</a:t>
              </a:r>
              <a:endParaRPr lang="en-US" altLang="en-US" sz="1400" b="1">
                <a:latin typeface="Calibri" pitchFamily="34" charset="0"/>
              </a:endParaRPr>
            </a:p>
          </p:txBody>
        </p:sp>
        <p:sp>
          <p:nvSpPr>
            <p:cNvPr id="33832" name="Text Box 15"/>
            <p:cNvSpPr txBox="1">
              <a:spLocks noChangeArrowheads="1"/>
            </p:cNvSpPr>
            <p:nvPr/>
          </p:nvSpPr>
          <p:spPr bwMode="auto">
            <a:xfrm>
              <a:off x="417" y="3429"/>
              <a:ext cx="10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03275">
                <a:spcBef>
                  <a:spcPct val="50000"/>
                </a:spcBef>
                <a:tabLst>
                  <a:tab pos="571500" algn="ctr"/>
                </a:tabLst>
              </a:pPr>
              <a:r>
                <a:rPr lang="ru-RU" altLang="en-US">
                  <a:latin typeface="Calibri" pitchFamily="34" charset="0"/>
                </a:rPr>
                <a:t>1 раз в неделю</a:t>
              </a:r>
              <a:endParaRPr lang="en-US" altLang="en-US">
                <a:solidFill>
                  <a:srgbClr val="969696"/>
                </a:solidFill>
                <a:latin typeface="Calibri" pitchFamily="34" charset="0"/>
              </a:endParaRPr>
            </a:p>
          </p:txBody>
        </p:sp>
      </p:grpSp>
      <p:sp>
        <p:nvSpPr>
          <p:cNvPr id="33796" name="Text Box 100"/>
          <p:cNvSpPr txBox="1">
            <a:spLocks noChangeArrowheads="1"/>
          </p:cNvSpPr>
          <p:nvPr/>
        </p:nvSpPr>
        <p:spPr bwMode="auto">
          <a:xfrm>
            <a:off x="1000101" y="2573326"/>
            <a:ext cx="2097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>
                <a:latin typeface="Calibri" pitchFamily="34" charset="0"/>
              </a:rPr>
              <a:t>Интерферон  бета-</a:t>
            </a:r>
            <a:r>
              <a:rPr lang="en-US" sz="1600">
                <a:latin typeface="Calibri" pitchFamily="34" charset="0"/>
                <a:sym typeface="Symbol" pitchFamily="18" charset="2"/>
              </a:rPr>
              <a:t>1a</a:t>
            </a:r>
          </a:p>
        </p:txBody>
      </p:sp>
      <p:sp>
        <p:nvSpPr>
          <p:cNvPr id="33797" name="Line 104"/>
          <p:cNvSpPr>
            <a:spLocks noChangeShapeType="1"/>
          </p:cNvSpPr>
          <p:nvPr/>
        </p:nvSpPr>
        <p:spPr bwMode="auto">
          <a:xfrm flipV="1">
            <a:off x="1227111" y="2987981"/>
            <a:ext cx="7345417" cy="45719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4311624" y="3078152"/>
            <a:ext cx="1740110" cy="2668656"/>
            <a:chOff x="3982957" y="2633686"/>
            <a:chExt cx="2322915" cy="3178176"/>
          </a:xfrm>
        </p:grpSpPr>
        <p:grpSp>
          <p:nvGrpSpPr>
            <p:cNvPr id="4" name="Group 112"/>
            <p:cNvGrpSpPr>
              <a:grpSpLocks/>
            </p:cNvGrpSpPr>
            <p:nvPr/>
          </p:nvGrpSpPr>
          <p:grpSpPr bwMode="auto">
            <a:xfrm>
              <a:off x="4596135" y="3119461"/>
              <a:ext cx="1065213" cy="2201863"/>
              <a:chOff x="3002" y="2014"/>
              <a:chExt cx="671" cy="1387"/>
            </a:xfrm>
          </p:grpSpPr>
          <p:pic>
            <p:nvPicPr>
              <p:cNvPr id="33824" name="Picture 5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02" y="2014"/>
                <a:ext cx="188" cy="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5" name="Picture 5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20" y="2014"/>
                <a:ext cx="188" cy="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6" name="Picture 6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61" y="2014"/>
                <a:ext cx="188" cy="1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75"/>
              <p:cNvGrpSpPr>
                <a:grpSpLocks/>
              </p:cNvGrpSpPr>
              <p:nvPr/>
            </p:nvGrpSpPr>
            <p:grpSpPr bwMode="auto">
              <a:xfrm>
                <a:off x="3479" y="2297"/>
                <a:ext cx="194" cy="1104"/>
                <a:chOff x="2448" y="3216"/>
                <a:chExt cx="194" cy="1104"/>
              </a:xfrm>
            </p:grpSpPr>
            <p:pic>
              <p:nvPicPr>
                <p:cNvPr id="33828" name="Picture 5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-2971" b="34808"/>
                <a:stretch>
                  <a:fillRect/>
                </a:stretch>
              </p:blipFill>
              <p:spPr bwMode="auto">
                <a:xfrm>
                  <a:off x="2448" y="3216"/>
                  <a:ext cx="194" cy="8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29" name="Picture 7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2" t="72153" r="-2971" b="-941"/>
                <a:stretch>
                  <a:fillRect/>
                </a:stretch>
              </p:blipFill>
              <p:spPr bwMode="auto">
                <a:xfrm>
                  <a:off x="2448" y="3923"/>
                  <a:ext cx="194" cy="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3822" name="Rectangle 22"/>
            <p:cNvSpPr>
              <a:spLocks noChangeArrowheads="1"/>
            </p:cNvSpPr>
            <p:nvPr/>
          </p:nvSpPr>
          <p:spPr bwMode="invGray">
            <a:xfrm>
              <a:off x="3982957" y="2633686"/>
              <a:ext cx="21754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en-US" sz="1600" b="1" dirty="0" smtClean="0">
                  <a:latin typeface="Calibri" pitchFamily="34" charset="0"/>
                </a:rPr>
                <a:t>ИНФ </a:t>
              </a:r>
              <a:r>
                <a:rPr lang="el-GR" altLang="en-US" sz="1600" b="1" dirty="0" smtClean="0">
                  <a:latin typeface="Calibri" pitchFamily="34" charset="0"/>
                </a:rPr>
                <a:t>β</a:t>
              </a:r>
              <a:r>
                <a:rPr lang="en-US" altLang="en-US" sz="1600" b="1" dirty="0" smtClean="0">
                  <a:latin typeface="Calibri" pitchFamily="34" charset="0"/>
                </a:rPr>
                <a:t>1b</a:t>
              </a:r>
              <a:r>
                <a:rPr lang="en-US" altLang="en-US" sz="1600" b="1" i="1" baseline="30000" dirty="0" smtClean="0">
                  <a:latin typeface="Calibri" pitchFamily="34" charset="0"/>
                </a:rPr>
                <a:t>® </a:t>
              </a:r>
              <a:r>
                <a:rPr lang="ru-RU" altLang="en-US" sz="1600" b="1" dirty="0">
                  <a:latin typeface="Calibri" pitchFamily="34" charset="0"/>
                </a:rPr>
                <a:t>/ </a:t>
              </a:r>
              <a:r>
                <a:rPr lang="ru-RU" altLang="en-US" sz="1600" b="1" dirty="0" err="1">
                  <a:latin typeface="Calibri" pitchFamily="34" charset="0"/>
                </a:rPr>
                <a:t>Инфибета</a:t>
              </a:r>
              <a:r>
                <a:rPr lang="en-US" altLang="en-US" b="1" i="1" baseline="30000" dirty="0">
                  <a:latin typeface="Calibri" pitchFamily="34" charset="0"/>
                </a:rPr>
                <a:t>®</a:t>
              </a:r>
            </a:p>
            <a:p>
              <a:pPr algn="ctr"/>
              <a:r>
                <a:rPr lang="en-US" altLang="en-US" sz="1600" b="1" dirty="0">
                  <a:latin typeface="Calibri" pitchFamily="34" charset="0"/>
                </a:rPr>
                <a:t>250 </a:t>
              </a:r>
              <a:r>
                <a:rPr lang="ru-RU" altLang="en-US" sz="1600" b="1" dirty="0">
                  <a:latin typeface="Calibri" pitchFamily="34" charset="0"/>
                </a:rPr>
                <a:t>мкг </a:t>
              </a:r>
              <a:r>
                <a:rPr lang="ru-RU" altLang="en-US" sz="1600" b="1" dirty="0" err="1">
                  <a:latin typeface="Calibri" pitchFamily="34" charset="0"/>
                </a:rPr>
                <a:t>п</a:t>
              </a:r>
              <a:r>
                <a:rPr lang="ru-RU" altLang="en-US" sz="1600" b="1" dirty="0">
                  <a:latin typeface="Calibri" pitchFamily="34" charset="0"/>
                </a:rPr>
                <a:t>/к</a:t>
              </a:r>
              <a:endParaRPr lang="en-US" altLang="en-US" sz="1600" b="1" dirty="0">
                <a:latin typeface="Calibri" pitchFamily="34" charset="0"/>
              </a:endParaRPr>
            </a:p>
          </p:txBody>
        </p:sp>
        <p:sp>
          <p:nvSpPr>
            <p:cNvPr id="33823" name="Text Box 23"/>
            <p:cNvSpPr txBox="1">
              <a:spLocks noChangeArrowheads="1"/>
            </p:cNvSpPr>
            <p:nvPr/>
          </p:nvSpPr>
          <p:spPr bwMode="auto">
            <a:xfrm>
              <a:off x="4499297" y="5441974"/>
              <a:ext cx="18065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03275">
                <a:spcBef>
                  <a:spcPct val="50000"/>
                </a:spcBef>
              </a:pPr>
              <a:r>
                <a:rPr lang="ru-RU" altLang="en-US">
                  <a:latin typeface="Calibri" pitchFamily="34" charset="0"/>
                </a:rPr>
                <a:t>через день</a:t>
              </a:r>
              <a:r>
                <a:rPr lang="en-US" altLang="en-US">
                  <a:solidFill>
                    <a:srgbClr val="969696"/>
                  </a:solidFill>
                  <a:latin typeface="Calibri" pitchFamily="34" charset="0"/>
                </a:rPr>
                <a:t>	</a:t>
              </a:r>
            </a:p>
          </p:txBody>
        </p:sp>
      </p:grpSp>
      <p:sp>
        <p:nvSpPr>
          <p:cNvPr id="33800" name="Text Box 102"/>
          <p:cNvSpPr txBox="1">
            <a:spLocks noChangeArrowheads="1"/>
          </p:cNvSpPr>
          <p:nvPr/>
        </p:nvSpPr>
        <p:spPr bwMode="auto">
          <a:xfrm>
            <a:off x="6753199" y="2560626"/>
            <a:ext cx="22479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alibri" pitchFamily="34" charset="0"/>
                <a:sym typeface="Symbol" pitchFamily="18" charset="2"/>
              </a:rPr>
              <a:t>Глатирамера</a:t>
            </a:r>
            <a:r>
              <a:rPr lang="ru-RU" sz="1600" dirty="0">
                <a:latin typeface="Calibri" pitchFamily="34" charset="0"/>
                <a:sym typeface="Symbol" pitchFamily="18" charset="2"/>
              </a:rPr>
              <a:t> Ацетат</a:t>
            </a:r>
            <a:endParaRPr lang="en-US" sz="16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3802" name="Text Box 100"/>
          <p:cNvSpPr txBox="1">
            <a:spLocks noChangeArrowheads="1"/>
          </p:cNvSpPr>
          <p:nvPr/>
        </p:nvSpPr>
        <p:spPr bwMode="auto">
          <a:xfrm>
            <a:off x="3857620" y="2573326"/>
            <a:ext cx="2250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Интерферон  бета-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1b</a:t>
            </a:r>
          </a:p>
        </p:txBody>
      </p:sp>
      <p:grpSp>
        <p:nvGrpSpPr>
          <p:cNvPr id="6" name="Группа 44"/>
          <p:cNvGrpSpPr>
            <a:grpSpLocks/>
          </p:cNvGrpSpPr>
          <p:nvPr/>
        </p:nvGrpSpPr>
        <p:grpSpPr bwMode="auto">
          <a:xfrm>
            <a:off x="2622525" y="3109902"/>
            <a:ext cx="1049062" cy="2999238"/>
            <a:chOff x="2294476" y="2665436"/>
            <a:chExt cx="1399742" cy="3571876"/>
          </a:xfrm>
        </p:grpSpPr>
        <p:pic>
          <p:nvPicPr>
            <p:cNvPr id="33816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2235" y="3059136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7" name="Text Box 8"/>
            <p:cNvSpPr txBox="1">
              <a:spLocks noChangeArrowheads="1"/>
            </p:cNvSpPr>
            <p:nvPr/>
          </p:nvSpPr>
          <p:spPr bwMode="auto">
            <a:xfrm>
              <a:off x="2497460" y="5453087"/>
              <a:ext cx="99377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803275">
                <a:spcBef>
                  <a:spcPct val="50000"/>
                </a:spcBef>
              </a:pPr>
              <a:r>
                <a:rPr lang="ru-RU" altLang="en-US">
                  <a:latin typeface="Calibri" pitchFamily="34" charset="0"/>
                </a:rPr>
                <a:t>3 раза в </a:t>
              </a:r>
            </a:p>
            <a:p>
              <a:pPr algn="ctr" defTabSz="803275">
                <a:spcBef>
                  <a:spcPct val="50000"/>
                </a:spcBef>
              </a:pPr>
              <a:r>
                <a:rPr lang="ru-RU" altLang="en-US">
                  <a:latin typeface="Calibri" pitchFamily="34" charset="0"/>
                </a:rPr>
                <a:t>неделю</a:t>
              </a:r>
              <a:endParaRPr lang="en-US" altLang="en-US">
                <a:latin typeface="Calibri" pitchFamily="34" charset="0"/>
              </a:endParaRPr>
            </a:p>
          </p:txBody>
        </p:sp>
        <p:pic>
          <p:nvPicPr>
            <p:cNvPr id="33818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5816" y="3065114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8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3848" y="3065114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0" name="Rectangle 3"/>
            <p:cNvSpPr>
              <a:spLocks noChangeArrowheads="1"/>
            </p:cNvSpPr>
            <p:nvPr/>
          </p:nvSpPr>
          <p:spPr bwMode="invGray">
            <a:xfrm>
              <a:off x="2294476" y="2665436"/>
              <a:ext cx="13997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>
                  <a:latin typeface="Calibri" pitchFamily="34" charset="0"/>
                </a:rPr>
                <a:t> </a:t>
              </a:r>
              <a:r>
                <a:rPr lang="ru-RU" altLang="en-US" sz="1600" b="1">
                  <a:latin typeface="Calibri" pitchFamily="34" charset="0"/>
                </a:rPr>
                <a:t>Генфаксон</a:t>
              </a:r>
              <a:r>
                <a:rPr lang="en-US" altLang="en-US" sz="1600" b="1" i="1" baseline="30000">
                  <a:latin typeface="Calibri" pitchFamily="34" charset="0"/>
                </a:rPr>
                <a:t>®</a:t>
              </a:r>
              <a:endParaRPr lang="en-US" altLang="en-US" sz="1600" b="1" i="1">
                <a:latin typeface="Calibri" pitchFamily="34" charset="0"/>
              </a:endParaRPr>
            </a:p>
            <a:p>
              <a:pPr algn="ctr"/>
              <a:r>
                <a:rPr lang="en-US" altLang="en-US" sz="1600" b="1">
                  <a:latin typeface="Calibri" pitchFamily="34" charset="0"/>
                </a:rPr>
                <a:t>22/44 </a:t>
              </a:r>
              <a:r>
                <a:rPr lang="ru-RU" altLang="en-US" sz="1600" b="1">
                  <a:latin typeface="Calibri" pitchFamily="34" charset="0"/>
                </a:rPr>
                <a:t>мкг п/к</a:t>
              </a:r>
              <a:endParaRPr lang="en-US" altLang="en-US" sz="1600" b="1">
                <a:latin typeface="Calibri" pitchFamily="34" charset="0"/>
              </a:endParaRPr>
            </a:p>
          </p:txBody>
        </p:sp>
      </p:grp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7011961" y="3490901"/>
            <a:ext cx="1531963" cy="2311413"/>
            <a:chOff x="6683696" y="3046436"/>
            <a:chExt cx="2043722" cy="2752740"/>
          </a:xfrm>
        </p:grpSpPr>
        <p:grpSp>
          <p:nvGrpSpPr>
            <p:cNvPr id="8" name="Группа 46"/>
            <p:cNvGrpSpPr>
              <a:grpSpLocks/>
            </p:cNvGrpSpPr>
            <p:nvPr/>
          </p:nvGrpSpPr>
          <p:grpSpPr bwMode="auto">
            <a:xfrm>
              <a:off x="6683696" y="3046436"/>
              <a:ext cx="1622257" cy="2752740"/>
              <a:chOff x="6683696" y="3046436"/>
              <a:chExt cx="1622257" cy="2752740"/>
            </a:xfrm>
          </p:grpSpPr>
          <p:pic>
            <p:nvPicPr>
              <p:cNvPr id="33814" name="Picture 5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83696" y="3046436"/>
                <a:ext cx="307975" cy="2262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15" name="Text Box 34"/>
              <p:cNvSpPr txBox="1">
                <a:spLocks noChangeArrowheads="1"/>
              </p:cNvSpPr>
              <p:nvPr/>
            </p:nvSpPr>
            <p:spPr bwMode="auto">
              <a:xfrm>
                <a:off x="7072465" y="5429288"/>
                <a:ext cx="1233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803275">
                  <a:spcBef>
                    <a:spcPct val="50000"/>
                  </a:spcBef>
                </a:pPr>
                <a:r>
                  <a:rPr lang="ru-RU" altLang="en-US">
                    <a:latin typeface="Calibri" pitchFamily="34" charset="0"/>
                  </a:rPr>
                  <a:t>ежедневно</a:t>
                </a:r>
                <a:endParaRPr lang="en-US" altLang="en-US">
                  <a:solidFill>
                    <a:srgbClr val="969696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33808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64057" y="3046436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72032" y="3059136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6698" y="3065114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11468" y="3082948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57525" y="3065114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19443" y="3082948"/>
              <a:ext cx="307975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5" name="Rectangle 25"/>
          <p:cNvSpPr>
            <a:spLocks noChangeArrowheads="1"/>
          </p:cNvSpPr>
          <p:nvPr/>
        </p:nvSpPr>
        <p:spPr bwMode="invGray">
          <a:xfrm>
            <a:off x="7072330" y="3071810"/>
            <a:ext cx="157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1600" b="1" dirty="0" err="1" smtClean="0">
                <a:latin typeface="Calibri" pitchFamily="34" charset="0"/>
              </a:rPr>
              <a:t>Аксоглатиран</a:t>
            </a:r>
            <a:r>
              <a:rPr lang="en-US" altLang="en-US" sz="1600" b="1" dirty="0" smtClean="0">
                <a:latin typeface="Calibri" pitchFamily="34" charset="0"/>
              </a:rPr>
              <a:t>®</a:t>
            </a:r>
            <a:endParaRPr lang="en-US" altLang="en-US" sz="1600" b="1" dirty="0">
              <a:latin typeface="Calibri" pitchFamily="34" charset="0"/>
            </a:endParaRPr>
          </a:p>
          <a:p>
            <a:pPr algn="ctr"/>
            <a:r>
              <a:rPr lang="en-US" altLang="en-US" sz="1600" b="1" dirty="0">
                <a:latin typeface="Calibri" pitchFamily="34" charset="0"/>
              </a:rPr>
              <a:t>20 </a:t>
            </a:r>
            <a:r>
              <a:rPr lang="ru-RU" altLang="en-US" sz="1600" b="1" dirty="0">
                <a:latin typeface="Calibri" pitchFamily="34" charset="0"/>
              </a:rPr>
              <a:t>мг </a:t>
            </a:r>
            <a:r>
              <a:rPr lang="ru-RU" altLang="en-US" sz="1600" b="1" dirty="0" err="1">
                <a:latin typeface="Calibri" pitchFamily="34" charset="0"/>
              </a:rPr>
              <a:t>п</a:t>
            </a:r>
            <a:r>
              <a:rPr lang="ru-RU" altLang="en-US" sz="1600" b="1" dirty="0">
                <a:latin typeface="Calibri" pitchFamily="34" charset="0"/>
              </a:rPr>
              <a:t>/к</a:t>
            </a:r>
            <a:endParaRPr lang="en-US" altLang="en-US" sz="1600" b="1" dirty="0"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" y="142852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Прогресс в терапии ПИТРС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78" t="32629" r="18126" b="6250"/>
          <a:stretch/>
        </p:blipFill>
        <p:spPr bwMode="auto">
          <a:xfrm>
            <a:off x="214282" y="1142984"/>
            <a:ext cx="8643998" cy="47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2"/>
          <p:cNvSpPr/>
          <p:nvPr/>
        </p:nvSpPr>
        <p:spPr>
          <a:xfrm>
            <a:off x="6591351" y="2689413"/>
            <a:ext cx="2409805" cy="15379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6578" y="3012913"/>
            <a:ext cx="2031455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д</a:t>
            </a:r>
            <a:r>
              <a:rPr lang="ru-RU" sz="1400" b="1" dirty="0" err="1" smtClean="0">
                <a:solidFill>
                  <a:schemeClr val="bg1"/>
                </a:solidFill>
              </a:rPr>
              <a:t>иметилфумарат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н</a:t>
            </a:r>
            <a:r>
              <a:rPr lang="ru-RU" sz="1400" b="1" dirty="0" err="1" smtClean="0">
                <a:solidFill>
                  <a:schemeClr val="bg1"/>
                </a:solidFill>
              </a:rPr>
              <a:t>атализумаб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терифлуномид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финголимод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08" y="226384"/>
            <a:ext cx="830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Революция в лечении рассеянного склероза произошла в 90е годы ХХ века с появлением изменяющих течение заболевания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препаратов</a:t>
            </a:r>
            <a:endParaRPr lang="en-US" sz="2000" b="1" dirty="0">
              <a:solidFill>
                <a:srgbClr val="0070C0"/>
              </a:solidFill>
              <a:latin typeface="Arial monospaced for SAP" panose="020B06090202020302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Этиология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Причина неизвестна.</a:t>
            </a:r>
          </a:p>
          <a:p>
            <a:pPr>
              <a:buNone/>
            </a:pPr>
            <a:r>
              <a:rPr lang="ru-RU" dirty="0" smtClean="0"/>
              <a:t>	Отмечена связь заболевания с: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Генетическими факторами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Вирусная теория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Факторы внешней среды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Гормональные факторы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Образ жизни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Эмоциональные факторы  </a:t>
            </a:r>
          </a:p>
          <a:p>
            <a:pPr marL="1257300" indent="0">
              <a:buFont typeface="Arial" pitchFamily="34" charset="0"/>
              <a:buChar char="•"/>
            </a:pPr>
            <a:r>
              <a:rPr lang="ru-RU" dirty="0" smtClean="0"/>
              <a:t>  ???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858280" cy="52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" y="333374"/>
            <a:ext cx="89297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эффективности ПИТРС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плане контроля обострений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" y="333374"/>
            <a:ext cx="89297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эффективности ПИТРС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плане нарастания функциональных нарушений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5769"/>
            <a:ext cx="8501090" cy="543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14348" y="0"/>
            <a:ext cx="792961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Более 20 новых препаратов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стадии разработки и регистрации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142984"/>
          <a:ext cx="8715436" cy="5572165"/>
        </p:xfrm>
        <a:graphic>
          <a:graphicData uri="http://schemas.openxmlformats.org/drawingml/2006/table">
            <a:tbl>
              <a:tblPr/>
              <a:tblGrid>
                <a:gridCol w="1047083"/>
                <a:gridCol w="1157951"/>
                <a:gridCol w="1395086"/>
                <a:gridCol w="1395086"/>
                <a:gridCol w="1576787"/>
                <a:gridCol w="2143443"/>
              </a:tblGrid>
              <a:tr h="361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Торговое наименование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МНН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Форма приёма (выпуска)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Частота приёма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Наличие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регистрации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РФ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Эффективность (заявленная)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885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Тизабри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Натализумаб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мг/мл - 15 мл (300 мг)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система в/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раз в 4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№: ЛСР-008582/10 от 23.08.10 - Срок действия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уд. не ограничен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Снижение частоты обострений на 68% (при активном - до 81%) и замедление прогрессирования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инвалидизации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42-54%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8791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Гиления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Финголимод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капс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500 мкг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капс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в день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№: ЛСР-008272/10 от 17.08.10 - Срок действия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уд. не ограничен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Снижение частоты обострений на 54-60%, снижение вероятности прогрессирования на 30%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753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Текфидера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Диметилфумарат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Капс 120 и 240 мг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 мг - 2 раза в сутки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№: ЛП-003258 от 19.10.15 - Действующее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Снижение частоты обострений на 53%, снижение вероятности прогрессирования на 38%, снижение активных очагов на 90%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0621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Абаджио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Терифлуномид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таб. 14 мг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табл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в день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рег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№: ЛП-002520 от 04.07.14 - Действующее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Снижение частоты обострений на 31%, замедление прогрессирования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инвалидизации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- 30%, снижение числа активных очагов на 61%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0621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Нервентро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Лаквинимод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капс 0,6 мг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1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капс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в день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В РФ при РС не зарегистрирован (в 2014 г EMA отказала в регистрации - недостаточно данных)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Снижение частоты обострений на 23% и на 36% скорость прогрессирования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829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Окревус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Окрелизумаб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Не определено 600-2000 мг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Внутривенно на 1 и 15 день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Окончена фаза III КИ (не зарегистрирован FDA и в РФ)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Замедление прогрессирования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инвалидизации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- 24%, замедление атрофии на 17,5%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0621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Лемтрада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Алемптузумаб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Концентрат для приготовления раствора для инфузий 10 мг/мл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Первый курс - в/в инфузии 5 дней (50-60 мг), второй курс через 12 мес - 3 дня (30-36 мг) 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В РФ при РС не зарегистрирован (одобрен при РС FDA в дек 2014)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Снижает частоту обострений 49-55% и снижение риска нарастания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инвалидизации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42%, пациенты без обострений в течении 2х лет 65-78%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980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Зинбрита (Зенепакс)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Даклизумаб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мг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Подкожно каждые 4 нед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В РФ при РС не зарегистрирован (одобрен FDA в мае 2016)</a:t>
                      </a:r>
                    </a:p>
                  </a:txBody>
                  <a:tcPr marL="4113" marR="4113" marT="4113" marB="0" anchor="ctr" anchorCtr="1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Снижает частоту обострений на 50% по отношению к плацебо и на 45% лучше по отношению к интерферону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F9CB-04F5-4CB0-B6C1-1D8F8F118E7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6440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1. Аутоиммунное воспаление, поражающее проводящие пути в ЦНС - </a:t>
            </a:r>
            <a:r>
              <a:rPr lang="ru-RU" sz="4000" b="1" dirty="0" err="1" smtClean="0"/>
              <a:t>демиелинизация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2. Повреждение нейронов и уменьшение их количества – </a:t>
            </a:r>
            <a:r>
              <a:rPr lang="ru-RU" sz="4000" b="1" dirty="0" smtClean="0"/>
              <a:t>дегенерация</a:t>
            </a:r>
          </a:p>
          <a:p>
            <a:pPr>
              <a:buNone/>
            </a:pPr>
            <a:r>
              <a:rPr lang="ru-RU" sz="4000" dirty="0" smtClean="0"/>
              <a:t>3. Нарушение продукции </a:t>
            </a:r>
            <a:r>
              <a:rPr lang="ru-RU" sz="4000" dirty="0" err="1" smtClean="0"/>
              <a:t>нейротрансмиттеров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происходит в нервной системе?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MPj03163740000[1]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1" y="357166"/>
            <a:ext cx="90810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333375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Демиелинизация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21163"/>
            <a:ext cx="41433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214942" cy="36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333375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Демиелинизация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0175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387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44" name="Picture 4" descr="Чикаго 36 000 фу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1712"/>
          </a:xfrm>
          <a:prstGeom prst="rect">
            <a:avLst/>
          </a:prstGeom>
          <a:noFill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924300" y="3744912"/>
            <a:ext cx="360363" cy="35877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284663" y="2232025"/>
            <a:ext cx="503237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2411413" y="4032250"/>
            <a:ext cx="1439862" cy="431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3563938" y="4176712"/>
            <a:ext cx="431800" cy="1368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857619" y="2952750"/>
            <a:ext cx="500065" cy="1428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3428992" y="3238501"/>
            <a:ext cx="357189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429256" y="4357694"/>
            <a:ext cx="360363" cy="35877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86116" y="2452683"/>
            <a:ext cx="360363" cy="358775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3571868" y="1952617"/>
            <a:ext cx="357190" cy="5000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2428860" y="4095757"/>
            <a:ext cx="785817" cy="2143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786050" y="4452947"/>
            <a:ext cx="100013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3643306" y="4595823"/>
            <a:ext cx="357190" cy="10001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72132" y="3214686"/>
            <a:ext cx="71438" cy="10715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52578" name="Picture 2" descr="http://media.5ok.com.ua/sys_master/product/hb4/h8f/8862984405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6072206"/>
            <a:ext cx="785794" cy="7857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3" name="Picture 2" descr="http://media.5ok.com.ua/sys_master/product/hb4/h8f/8862984405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072206"/>
            <a:ext cx="785794" cy="7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" name="Picture 2" descr="http://media.5ok.com.ua/sys_master/product/hb4/h8f/8862984405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072206"/>
            <a:ext cx="785794" cy="78579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1428728" y="2928934"/>
            <a:ext cx="1857388" cy="292895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6111603"/>
            <a:ext cx="714380" cy="6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143644"/>
            <a:ext cx="714380" cy="6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9" grpId="0" animBg="1"/>
      <p:bldP spid="10250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Обратный процесс -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ремиелинизация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0264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143240" y="3143248"/>
            <a:ext cx="428628" cy="7143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977</Words>
  <Application>Microsoft Office PowerPoint</Application>
  <PresentationFormat>Экран (4:3)</PresentationFormat>
  <Paragraphs>223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Жизнь с рассеянным склерозом. Что нового в России и мире?</vt:lpstr>
      <vt:lpstr>В Самарской области</vt:lpstr>
      <vt:lpstr>Этиология</vt:lpstr>
      <vt:lpstr>Что происходит в нервной системе?</vt:lpstr>
      <vt:lpstr>Слайд 5</vt:lpstr>
      <vt:lpstr>Слайд 6</vt:lpstr>
      <vt:lpstr>Слайд 7</vt:lpstr>
      <vt:lpstr>Слайд 8</vt:lpstr>
      <vt:lpstr>Обратный процесс - ремиелинизация</vt:lpstr>
      <vt:lpstr>Слайд 10</vt:lpstr>
      <vt:lpstr>Слайд 11</vt:lpstr>
      <vt:lpstr>Слайд 12</vt:lpstr>
      <vt:lpstr>Слайд 13</vt:lpstr>
      <vt:lpstr>Слайд 14</vt:lpstr>
      <vt:lpstr>Слайд 15</vt:lpstr>
      <vt:lpstr>Немедикаментозные методы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Лекарственное обеспечение пациентов с РС</dc:title>
  <dc:creator>Plitkina Elena</dc:creator>
  <cp:lastModifiedBy>Михаил</cp:lastModifiedBy>
  <cp:revision>238</cp:revision>
  <dcterms:created xsi:type="dcterms:W3CDTF">2013-04-17T07:55:05Z</dcterms:created>
  <dcterms:modified xsi:type="dcterms:W3CDTF">2016-11-28T19:18:00Z</dcterms:modified>
</cp:coreProperties>
</file>