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84" y="-57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E5567C3-93D6-410A-9080-B990B8685696}" type="datetimeFigureOut">
              <a:rPr lang="ru-RU" smtClean="0"/>
              <a:pPr/>
              <a:t>26.08.2017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9E13E80-86AB-45EF-AE24-5A92586E2385}"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E5567C3-93D6-410A-9080-B990B8685696}" type="datetimeFigureOut">
              <a:rPr lang="ru-RU" smtClean="0"/>
              <a:pPr/>
              <a:t>26.08.2017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9E13E80-86AB-45EF-AE24-5A92586E2385}"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54781"/>
            <a:ext cx="2057400" cy="329088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54781"/>
            <a:ext cx="6019800" cy="329088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E5567C3-93D6-410A-9080-B990B8685696}" type="datetimeFigureOut">
              <a:rPr lang="ru-RU" smtClean="0"/>
              <a:pPr/>
              <a:t>26.08.2017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9E13E80-86AB-45EF-AE24-5A92586E2385}"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E5567C3-93D6-410A-9080-B990B8685696}" type="datetimeFigureOut">
              <a:rPr lang="ru-RU" smtClean="0"/>
              <a:pPr/>
              <a:t>26.08.2017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9E13E80-86AB-45EF-AE24-5A92586E2385}"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E5567C3-93D6-410A-9080-B990B8685696}" type="datetimeFigureOut">
              <a:rPr lang="ru-RU" smtClean="0"/>
              <a:pPr/>
              <a:t>26.08.2017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9E13E80-86AB-45EF-AE24-5A92586E2385}"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E5567C3-93D6-410A-9080-B990B8685696}" type="datetimeFigureOut">
              <a:rPr lang="ru-RU" smtClean="0"/>
              <a:pPr/>
              <a:t>26.08.2017</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C9E13E80-86AB-45EF-AE24-5A92586E2385}"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E5567C3-93D6-410A-9080-B990B8685696}" type="datetimeFigureOut">
              <a:rPr lang="ru-RU" smtClean="0"/>
              <a:pPr/>
              <a:t>26.08.2017</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C9E13E80-86AB-45EF-AE24-5A92586E2385}"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E5567C3-93D6-410A-9080-B990B8685696}" type="datetimeFigureOut">
              <a:rPr lang="ru-RU" smtClean="0"/>
              <a:pPr/>
              <a:t>26.08.2017</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C9E13E80-86AB-45EF-AE24-5A92586E2385}"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E5567C3-93D6-410A-9080-B990B8685696}" type="datetimeFigureOut">
              <a:rPr lang="ru-RU" smtClean="0"/>
              <a:pPr/>
              <a:t>26.08.2017</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C9E13E80-86AB-45EF-AE24-5A92586E2385}"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E5567C3-93D6-410A-9080-B990B8685696}" type="datetimeFigureOut">
              <a:rPr lang="ru-RU" smtClean="0"/>
              <a:pPr/>
              <a:t>26.08.2017</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C9E13E80-86AB-45EF-AE24-5A92586E2385}"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E5567C3-93D6-410A-9080-B990B8685696}" type="datetimeFigureOut">
              <a:rPr lang="ru-RU" smtClean="0"/>
              <a:pPr/>
              <a:t>26.08.2017</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C9E13E80-86AB-45EF-AE24-5A92586E2385}"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E5567C3-93D6-410A-9080-B990B8685696}" type="datetimeFigureOut">
              <a:rPr lang="ru-RU" smtClean="0"/>
              <a:pPr/>
              <a:t>26.08.2017</a:t>
            </a:fld>
            <a:endParaRPr lang="ru-RU" dirty="0"/>
          </a:p>
        </p:txBody>
      </p:sp>
      <p:sp>
        <p:nvSpPr>
          <p:cNvPr id="5" name="Нижний колонтитул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9E13E80-86AB-45EF-AE24-5A92586E2385}"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hyperlink" Target="http://www.province.ru/rostov/news/itemlist/category/23-%D0%B2%D0%BE%D0%BF%D1%80%D0%BE%D1%81-%D0%BE%D1%82%D0%B2%D0%B5%D1%82.html" TargetMode="External"/><Relationship Id="rId4" Type="http://schemas.openxmlformats.org/officeDocument/2006/relationships/hyperlink" Target="http://www.province.ru/rostov/news/itemlist/user/976-rostov.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hyperlink" Target="https://vk.com/doc184400211_446694249?hash=b9c2c5ec5638320793&amp;dl=015374043a8b06"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hyperlink" Target="http://&#1092;&#1086;&#1088;&#1091;&#1084;.&#1086;&#1086;&#1086;&#1080;-&#1073;&#1088;&#1089;.&#1088;&#1092;/topic/11801-prezidentskiy-grant/?do=findComment&amp;comment=30986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411510"/>
            <a:ext cx="8424936" cy="1800200"/>
          </a:xfrm>
        </p:spPr>
        <p:txBody>
          <a:bodyPr>
            <a:noAutofit/>
          </a:bodyPr>
          <a:lstStyle/>
          <a:p>
            <a:r>
              <a:rPr lang="ru-RU" sz="3200" b="1" dirty="0" smtClean="0"/>
              <a:t>Круглый стол</a:t>
            </a:r>
            <a:br>
              <a:rPr lang="ru-RU" sz="3200" b="1" dirty="0" smtClean="0"/>
            </a:br>
            <a:r>
              <a:rPr lang="ru-RU" sz="3200" b="1" dirty="0" smtClean="0"/>
              <a:t>Подведение итогов проекта</a:t>
            </a:r>
            <a:br>
              <a:rPr lang="ru-RU" sz="3200" b="1" dirty="0" smtClean="0"/>
            </a:br>
            <a:r>
              <a:rPr lang="ru-RU" sz="3200" b="1" dirty="0" smtClean="0"/>
              <a:t>«Центр семейной реабилитации инвалидов» </a:t>
            </a:r>
            <a:endParaRPr lang="ru-RU" sz="3200" b="1" dirty="0">
              <a:latin typeface="+mn-lt"/>
              <a:ea typeface="Verdana" pitchFamily="34" charset="0"/>
              <a:cs typeface="Verdana" pitchFamily="34" charset="0"/>
            </a:endParaRPr>
          </a:p>
        </p:txBody>
      </p:sp>
      <p:sp>
        <p:nvSpPr>
          <p:cNvPr id="3" name="Подзаголовок 2"/>
          <p:cNvSpPr>
            <a:spLocks noGrp="1"/>
          </p:cNvSpPr>
          <p:nvPr>
            <p:ph type="subTitle" idx="1"/>
          </p:nvPr>
        </p:nvSpPr>
        <p:spPr>
          <a:xfrm>
            <a:off x="611560" y="3723878"/>
            <a:ext cx="7992888" cy="738386"/>
          </a:xfrm>
        </p:spPr>
        <p:txBody>
          <a:bodyPr>
            <a:normAutofit fontScale="55000" lnSpcReduction="20000"/>
          </a:bodyPr>
          <a:lstStyle/>
          <a:p>
            <a:r>
              <a:rPr lang="ru-RU" sz="2400" dirty="0" smtClean="0"/>
              <a:t>При реализации проекта используются средства государственной поддержки, выделенные в качестве гранта в соответствии с распоряжением Президента Российской Федерации от 05.04.2016 №68-рп и на основании конкурса, проведенного Благотворительным фондом «Покров»</a:t>
            </a:r>
            <a:endParaRPr lang="ru-RU" sz="2400" dirty="0">
              <a:solidFill>
                <a:srgbClr val="0033CC"/>
              </a:solidFill>
            </a:endParaRPr>
          </a:p>
        </p:txBody>
      </p:sp>
      <p:sp>
        <p:nvSpPr>
          <p:cNvPr id="14" name="Подзаголовок 2"/>
          <p:cNvSpPr txBox="1">
            <a:spLocks/>
          </p:cNvSpPr>
          <p:nvPr/>
        </p:nvSpPr>
        <p:spPr>
          <a:xfrm>
            <a:off x="3131840" y="4515966"/>
            <a:ext cx="2952328" cy="36004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b="0" i="0" u="none" strike="noStrike" kern="1200" cap="none" spc="0" normalizeH="0" baseline="0" noProof="0" dirty="0" smtClean="0">
                <a:ln>
                  <a:noFill/>
                </a:ln>
                <a:solidFill>
                  <a:schemeClr val="accent1"/>
                </a:solidFill>
                <a:effectLst/>
                <a:uLnTx/>
                <a:uFillTx/>
                <a:latin typeface="+mn-lt"/>
                <a:ea typeface="+mn-ea"/>
                <a:cs typeface="+mn-cs"/>
              </a:rPr>
              <a:t>Таганрог, </a:t>
            </a:r>
            <a:r>
              <a:rPr kumimoji="0" lang="ru-RU" b="0" i="0" u="none" strike="noStrike" kern="1200" cap="none" spc="0" normalizeH="0" baseline="0" noProof="0" dirty="0" smtClean="0">
                <a:ln>
                  <a:noFill/>
                </a:ln>
                <a:solidFill>
                  <a:schemeClr val="accent1"/>
                </a:solidFill>
                <a:effectLst/>
                <a:uLnTx/>
                <a:uFillTx/>
                <a:latin typeface="+mn-lt"/>
                <a:ea typeface="+mn-ea"/>
                <a:cs typeface="+mn-cs"/>
              </a:rPr>
              <a:t>2017</a:t>
            </a:r>
            <a:endParaRPr kumimoji="0" lang="ru-RU" b="0" i="0" u="none" strike="noStrike" kern="1200" cap="none" spc="0" normalizeH="0" baseline="0" noProof="0" dirty="0" smtClean="0">
              <a:ln>
                <a:noFill/>
              </a:ln>
              <a:solidFill>
                <a:schemeClr val="accent1"/>
              </a:solidFill>
              <a:effectLst/>
              <a:uLnTx/>
              <a:uFillTx/>
              <a:latin typeface="+mn-lt"/>
              <a:ea typeface="+mn-ea"/>
              <a:cs typeface="+mn-cs"/>
            </a:endParaRPr>
          </a:p>
        </p:txBody>
      </p:sp>
      <p:pic>
        <p:nvPicPr>
          <p:cNvPr id="15" name="Picture 2" descr="G:\С рабочего стола\Инвалиды\ОООИБРС\ЦСРИ\Ноябрь 2016 - проект\лого+кубики.png"/>
          <p:cNvPicPr>
            <a:picLocks noChangeAspect="1" noChangeArrowheads="1"/>
          </p:cNvPicPr>
          <p:nvPr/>
        </p:nvPicPr>
        <p:blipFill>
          <a:blip r:embed="rId2" cstate="print"/>
          <a:srcRect/>
          <a:stretch>
            <a:fillRect/>
          </a:stretch>
        </p:blipFill>
        <p:spPr bwMode="auto">
          <a:xfrm>
            <a:off x="3761156" y="1995686"/>
            <a:ext cx="1674939" cy="1512168"/>
          </a:xfrm>
          <a:prstGeom prst="rect">
            <a:avLst/>
          </a:prstGeom>
          <a:noFill/>
        </p:spPr>
      </p:pic>
      <p:pic>
        <p:nvPicPr>
          <p:cNvPr id="16" name="Picture 4" descr="G:\С рабочего стола\Инвалиды\ОООИБРС\ЦСРИ\Ноябрь 2016 - проект\кубики2.png"/>
          <p:cNvPicPr>
            <a:picLocks noChangeAspect="1" noChangeArrowheads="1"/>
          </p:cNvPicPr>
          <p:nvPr/>
        </p:nvPicPr>
        <p:blipFill>
          <a:blip r:embed="rId3" cstate="print"/>
          <a:srcRect/>
          <a:stretch>
            <a:fillRect/>
          </a:stretch>
        </p:blipFill>
        <p:spPr bwMode="auto">
          <a:xfrm>
            <a:off x="0" y="3854175"/>
            <a:ext cx="3563888" cy="1289325"/>
          </a:xfrm>
          <a:prstGeom prst="rect">
            <a:avLst/>
          </a:prstGeom>
          <a:noFill/>
        </p:spPr>
      </p:pic>
      <p:pic>
        <p:nvPicPr>
          <p:cNvPr id="17" name="Picture 5" descr="G:\С рабочего стола\Инвалиды\ОООИБРС\ЦСРИ\Ноябрь 2016 - проект\кубики1.png"/>
          <p:cNvPicPr>
            <a:picLocks noChangeAspect="1" noChangeArrowheads="1"/>
          </p:cNvPicPr>
          <p:nvPr/>
        </p:nvPicPr>
        <p:blipFill>
          <a:blip r:embed="rId4" cstate="print"/>
          <a:srcRect/>
          <a:stretch>
            <a:fillRect/>
          </a:stretch>
        </p:blipFill>
        <p:spPr bwMode="auto">
          <a:xfrm>
            <a:off x="5672274" y="0"/>
            <a:ext cx="3471726" cy="1491630"/>
          </a:xfrm>
          <a:prstGeom prst="rect">
            <a:avLst/>
          </a:prstGeom>
          <a:noFill/>
        </p:spPr>
      </p:pic>
      <p:sp>
        <p:nvSpPr>
          <p:cNvPr id="8" name="Прямоугольник 7"/>
          <p:cNvSpPr/>
          <p:nvPr/>
        </p:nvSpPr>
        <p:spPr>
          <a:xfrm>
            <a:off x="2286000" y="1279089"/>
            <a:ext cx="4572000" cy="369332"/>
          </a:xfrm>
          <a:prstGeom prst="rect">
            <a:avLst/>
          </a:prstGeom>
        </p:spPr>
        <p:txBody>
          <a:bodyPr>
            <a:spAutoFit/>
          </a:bodyPr>
          <a:lstStyle/>
          <a:p>
            <a:r>
              <a:rPr lang="ru-RU" dirty="0" smtClean="0"/>
              <a:t> «</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3" name="Picture 5" descr="G:\С рабочего стола\Инвалиды\ОООИБРС\ЦСРИ\Ноябрь 2016 - проект\кубики1.png"/>
          <p:cNvPicPr>
            <a:picLocks noChangeAspect="1" noChangeArrowheads="1"/>
          </p:cNvPicPr>
          <p:nvPr/>
        </p:nvPicPr>
        <p:blipFill>
          <a:blip r:embed="rId2" cstate="print"/>
          <a:srcRect/>
          <a:stretch>
            <a:fillRect/>
          </a:stretch>
        </p:blipFill>
        <p:spPr bwMode="auto">
          <a:xfrm>
            <a:off x="7683432" y="0"/>
            <a:ext cx="1460567" cy="627534"/>
          </a:xfrm>
          <a:prstGeom prst="rect">
            <a:avLst/>
          </a:prstGeom>
          <a:noFill/>
        </p:spPr>
      </p:pic>
      <p:pic>
        <p:nvPicPr>
          <p:cNvPr id="4" name="Picture 4" descr="G:\С рабочего стола\Инвалиды\ОООИБРС\ЦСРИ\Ноябрь 2016 - проект\кубики2.png"/>
          <p:cNvPicPr>
            <a:picLocks noChangeAspect="1" noChangeArrowheads="1"/>
          </p:cNvPicPr>
          <p:nvPr/>
        </p:nvPicPr>
        <p:blipFill>
          <a:blip r:embed="rId3" cstate="print"/>
          <a:srcRect/>
          <a:stretch>
            <a:fillRect/>
          </a:stretch>
        </p:blipFill>
        <p:spPr bwMode="auto">
          <a:xfrm>
            <a:off x="0" y="4505442"/>
            <a:ext cx="1763688" cy="638058"/>
          </a:xfrm>
          <a:prstGeom prst="rect">
            <a:avLst/>
          </a:prstGeom>
          <a:noFill/>
        </p:spPr>
      </p:pic>
      <p:pic>
        <p:nvPicPr>
          <p:cNvPr id="5" name="Picture 4" descr="C:\Users\Alla\Pictures\2017-07-19\008.JPG"/>
          <p:cNvPicPr>
            <a:picLocks noChangeAspect="1" noChangeArrowheads="1"/>
          </p:cNvPicPr>
          <p:nvPr/>
        </p:nvPicPr>
        <p:blipFill>
          <a:blip r:embed="rId4" cstate="print"/>
          <a:srcRect/>
          <a:stretch>
            <a:fillRect/>
          </a:stretch>
        </p:blipFill>
        <p:spPr bwMode="auto">
          <a:xfrm>
            <a:off x="4857752" y="2714626"/>
            <a:ext cx="2857519" cy="2143140"/>
          </a:xfrm>
          <a:prstGeom prst="rect">
            <a:avLst/>
          </a:prstGeom>
          <a:noFill/>
        </p:spPr>
      </p:pic>
      <p:pic>
        <p:nvPicPr>
          <p:cNvPr id="6" name="Picture 3" descr="C:\Users\Alla\Pictures\2017-07-19\006.JPG"/>
          <p:cNvPicPr>
            <a:picLocks noChangeAspect="1" noChangeArrowheads="1"/>
          </p:cNvPicPr>
          <p:nvPr/>
        </p:nvPicPr>
        <p:blipFill>
          <a:blip r:embed="rId5" cstate="print"/>
          <a:srcRect/>
          <a:stretch>
            <a:fillRect/>
          </a:stretch>
        </p:blipFill>
        <p:spPr bwMode="auto">
          <a:xfrm>
            <a:off x="4786314" y="142858"/>
            <a:ext cx="3333773" cy="2500330"/>
          </a:xfrm>
          <a:prstGeom prst="rect">
            <a:avLst/>
          </a:prstGeom>
          <a:noFill/>
        </p:spPr>
      </p:pic>
      <p:pic>
        <p:nvPicPr>
          <p:cNvPr id="2050" name="Picture 2" descr="C:\Users\Alla\Pictures\2017-07-19\013.JPG"/>
          <p:cNvPicPr>
            <a:picLocks noChangeAspect="1" noChangeArrowheads="1"/>
          </p:cNvPicPr>
          <p:nvPr/>
        </p:nvPicPr>
        <p:blipFill>
          <a:blip r:embed="rId6" cstate="print"/>
          <a:srcRect/>
          <a:stretch>
            <a:fillRect/>
          </a:stretch>
        </p:blipFill>
        <p:spPr bwMode="auto">
          <a:xfrm>
            <a:off x="285720" y="71420"/>
            <a:ext cx="4476757" cy="335756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600" b="1" dirty="0" smtClean="0"/>
              <a:t>Круглый стол по итогам реализации проекта. </a:t>
            </a:r>
            <a:endParaRPr lang="ru-RU" sz="1600" dirty="0"/>
          </a:p>
        </p:txBody>
      </p:sp>
      <p:pic>
        <p:nvPicPr>
          <p:cNvPr id="3" name="Picture 5" descr="G:\С рабочего стола\Инвалиды\ОООИБРС\ЦСРИ\Ноябрь 2016 - проект\кубики1.png"/>
          <p:cNvPicPr>
            <a:picLocks noChangeAspect="1" noChangeArrowheads="1"/>
          </p:cNvPicPr>
          <p:nvPr/>
        </p:nvPicPr>
        <p:blipFill>
          <a:blip r:embed="rId2" cstate="print"/>
          <a:srcRect/>
          <a:stretch>
            <a:fillRect/>
          </a:stretch>
        </p:blipFill>
        <p:spPr bwMode="auto">
          <a:xfrm>
            <a:off x="7683432" y="0"/>
            <a:ext cx="1460567" cy="627534"/>
          </a:xfrm>
          <a:prstGeom prst="rect">
            <a:avLst/>
          </a:prstGeom>
          <a:noFill/>
        </p:spPr>
      </p:pic>
      <p:pic>
        <p:nvPicPr>
          <p:cNvPr id="4" name="Picture 4" descr="G:\С рабочего стола\Инвалиды\ОООИБРС\ЦСРИ\Ноябрь 2016 - проект\кубики2.png"/>
          <p:cNvPicPr>
            <a:picLocks noChangeAspect="1" noChangeArrowheads="1"/>
          </p:cNvPicPr>
          <p:nvPr/>
        </p:nvPicPr>
        <p:blipFill>
          <a:blip r:embed="rId3" cstate="print"/>
          <a:srcRect/>
          <a:stretch>
            <a:fillRect/>
          </a:stretch>
        </p:blipFill>
        <p:spPr bwMode="auto">
          <a:xfrm>
            <a:off x="0" y="4505442"/>
            <a:ext cx="1763688" cy="638058"/>
          </a:xfrm>
          <a:prstGeom prst="rect">
            <a:avLst/>
          </a:prstGeom>
          <a:noFill/>
        </p:spPr>
      </p:pic>
      <p:sp>
        <p:nvSpPr>
          <p:cNvPr id="5" name="Прямоугольник 4"/>
          <p:cNvSpPr/>
          <p:nvPr/>
        </p:nvSpPr>
        <p:spPr>
          <a:xfrm>
            <a:off x="500034" y="1279089"/>
            <a:ext cx="7715304" cy="3139321"/>
          </a:xfrm>
          <a:prstGeom prst="rect">
            <a:avLst/>
          </a:prstGeom>
        </p:spPr>
        <p:txBody>
          <a:bodyPr wrap="square">
            <a:spAutoFit/>
          </a:bodyPr>
          <a:lstStyle/>
          <a:p>
            <a:r>
              <a:rPr lang="ru-RU" b="1" dirty="0" smtClean="0"/>
              <a:t>Вопросы, которые обсуждались на  заседании круглого стола, вызвали живой интерес присутствующих – реабилитация инвалидов не только за счет развития Центра семейной реабилитации инвалидов, который делает много полезного, привлекая инвалидов на школы, приглашая специалистов разных направлений, помогая инвалидам реализовать себя  творчески. Но реабилитация инвалида – это занятия физкультурой на постоянной основе, это сотрудничество с МСЭК, это мероприятия культурно-массового досуга. На вопросы о реабилитации инвалида, о </a:t>
            </a:r>
            <a:r>
              <a:rPr lang="ru-RU" b="1" dirty="0" err="1" smtClean="0"/>
              <a:t>медикаметозном</a:t>
            </a:r>
            <a:r>
              <a:rPr lang="ru-RU" b="1" dirty="0" smtClean="0"/>
              <a:t> снабжении, о развитии спорта для инвалидов отвечали начальник УСЗН, руководитель </a:t>
            </a:r>
            <a:r>
              <a:rPr lang="ru-RU" b="1" dirty="0" err="1" smtClean="0"/>
              <a:t>Горздравотдела</a:t>
            </a:r>
            <a:r>
              <a:rPr lang="ru-RU" b="1" dirty="0" smtClean="0"/>
              <a:t>,  </a:t>
            </a:r>
            <a:r>
              <a:rPr lang="ru-RU" b="1" dirty="0" err="1" smtClean="0"/>
              <a:t>руководитель</a:t>
            </a:r>
            <a:r>
              <a:rPr lang="ru-RU" b="1" dirty="0" smtClean="0"/>
              <a:t> ФСС. Заседание «круглого стола» освещалось местными СМИ.</a:t>
            </a: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365507"/>
          </a:xfrm>
        </p:spPr>
        <p:txBody>
          <a:bodyPr>
            <a:normAutofit/>
          </a:bodyPr>
          <a:lstStyle/>
          <a:p>
            <a:r>
              <a:rPr lang="ru-RU" sz="1200" dirty="0" smtClean="0"/>
              <a:t>Некоторые  мероприятия в рамках проекта -Всемирный день борьбы с рассеянным склерозом </a:t>
            </a:r>
            <a:endParaRPr lang="ru-RU" sz="1200" dirty="0"/>
          </a:p>
        </p:txBody>
      </p:sp>
      <p:pic>
        <p:nvPicPr>
          <p:cNvPr id="3" name="Picture 5" descr="G:\С рабочего стола\Инвалиды\ОООИБРС\ЦСРИ\Ноябрь 2016 - проект\кубики1.png"/>
          <p:cNvPicPr>
            <a:picLocks noChangeAspect="1" noChangeArrowheads="1"/>
          </p:cNvPicPr>
          <p:nvPr/>
        </p:nvPicPr>
        <p:blipFill>
          <a:blip r:embed="rId2" cstate="print"/>
          <a:srcRect/>
          <a:stretch>
            <a:fillRect/>
          </a:stretch>
        </p:blipFill>
        <p:spPr bwMode="auto">
          <a:xfrm>
            <a:off x="7683432" y="0"/>
            <a:ext cx="1460567" cy="627534"/>
          </a:xfrm>
          <a:prstGeom prst="rect">
            <a:avLst/>
          </a:prstGeom>
          <a:noFill/>
        </p:spPr>
      </p:pic>
      <p:pic>
        <p:nvPicPr>
          <p:cNvPr id="4" name="Picture 4" descr="G:\С рабочего стола\Инвалиды\ОООИБРС\ЦСРИ\Ноябрь 2016 - проект\кубики2.png"/>
          <p:cNvPicPr>
            <a:picLocks noChangeAspect="1" noChangeArrowheads="1"/>
          </p:cNvPicPr>
          <p:nvPr/>
        </p:nvPicPr>
        <p:blipFill>
          <a:blip r:embed="rId3" cstate="print"/>
          <a:srcRect/>
          <a:stretch>
            <a:fillRect/>
          </a:stretch>
        </p:blipFill>
        <p:spPr bwMode="auto">
          <a:xfrm>
            <a:off x="0" y="4505442"/>
            <a:ext cx="1763688" cy="638058"/>
          </a:xfrm>
          <a:prstGeom prst="rect">
            <a:avLst/>
          </a:prstGeom>
          <a:noFill/>
        </p:spPr>
      </p:pic>
      <p:sp>
        <p:nvSpPr>
          <p:cNvPr id="5" name="Прямоугольник 4"/>
          <p:cNvSpPr/>
          <p:nvPr/>
        </p:nvSpPr>
        <p:spPr>
          <a:xfrm>
            <a:off x="500034" y="857237"/>
            <a:ext cx="7286676" cy="1384995"/>
          </a:xfrm>
          <a:prstGeom prst="rect">
            <a:avLst/>
          </a:prstGeom>
        </p:spPr>
        <p:txBody>
          <a:bodyPr wrap="square">
            <a:spAutoFit/>
          </a:bodyPr>
          <a:lstStyle/>
          <a:p>
            <a:r>
              <a:rPr lang="ru-RU" sz="1200" dirty="0" smtClean="0"/>
              <a:t>На встрече присутствовали 23 человека. Для помощи были приглашены добровольцы из числа студентов педагогического колледжа. Инвалидам 1 и 2 группы с трудностями в передвижении были заказаны социальные такси, кроме того, добровольцы, имеющие транспорт, доставили инвалидов за свой счет. Готовились к встрече заранее, пригласили гостей – сотрудников библиотеки им. А.П.Чехова, что бы они рассказали нам о книжных новинках, о возможности дистанционного обслуживания, как пользоваться электронной библиотекой, кроме того, весьма интересной была информация о том, что в библиотеке существует обслуживание на дому.</a:t>
            </a:r>
            <a:endParaRPr lang="ru-RU" sz="1200" dirty="0"/>
          </a:p>
        </p:txBody>
      </p:sp>
      <p:pic>
        <p:nvPicPr>
          <p:cNvPr id="3074" name="Picture 2" descr="http://armss.ru/upup/oooibrs/JuzhnyjFO/Rostovskaya_obl/!!2017/!Pokrov/5_may2017_Jurist/25maj2017_VDBRS/25maj2017_VDBRS_1.JPG"/>
          <p:cNvPicPr>
            <a:picLocks noChangeAspect="1" noChangeArrowheads="1"/>
          </p:cNvPicPr>
          <p:nvPr/>
        </p:nvPicPr>
        <p:blipFill>
          <a:blip r:embed="rId4" cstate="print"/>
          <a:srcRect/>
          <a:stretch>
            <a:fillRect/>
          </a:stretch>
        </p:blipFill>
        <p:spPr bwMode="auto">
          <a:xfrm>
            <a:off x="571472" y="2285998"/>
            <a:ext cx="2667019" cy="2000264"/>
          </a:xfrm>
          <a:prstGeom prst="rect">
            <a:avLst/>
          </a:prstGeom>
          <a:noFill/>
        </p:spPr>
      </p:pic>
      <p:pic>
        <p:nvPicPr>
          <p:cNvPr id="3076" name="Picture 4" descr="http://armss.ru/upup/oooibrs/JuzhnyjFO/Rostovskaya_obl/!!2017/!Pokrov/5_may2017_Jurist/25maj2017_VDBRS/25maj2017_VDBRS_6.JPG"/>
          <p:cNvPicPr>
            <a:picLocks noChangeAspect="1" noChangeArrowheads="1"/>
          </p:cNvPicPr>
          <p:nvPr/>
        </p:nvPicPr>
        <p:blipFill>
          <a:blip r:embed="rId5" cstate="print"/>
          <a:srcRect/>
          <a:stretch>
            <a:fillRect/>
          </a:stretch>
        </p:blipFill>
        <p:spPr bwMode="auto">
          <a:xfrm>
            <a:off x="3643306" y="2143122"/>
            <a:ext cx="2573329" cy="1929997"/>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294069"/>
          </a:xfrm>
        </p:spPr>
        <p:txBody>
          <a:bodyPr>
            <a:normAutofit/>
          </a:bodyPr>
          <a:lstStyle/>
          <a:p>
            <a:r>
              <a:rPr lang="ru-RU" sz="1200" dirty="0" smtClean="0"/>
              <a:t>Некоторые мероприятия в рамках проекта- Майские встречи с юристом </a:t>
            </a:r>
            <a:endParaRPr lang="ru-RU" sz="1200" dirty="0"/>
          </a:p>
        </p:txBody>
      </p:sp>
      <p:pic>
        <p:nvPicPr>
          <p:cNvPr id="3" name="Picture 5" descr="G:\С рабочего стола\Инвалиды\ОООИБРС\ЦСРИ\Ноябрь 2016 - проект\кубики1.png"/>
          <p:cNvPicPr>
            <a:picLocks noChangeAspect="1" noChangeArrowheads="1"/>
          </p:cNvPicPr>
          <p:nvPr/>
        </p:nvPicPr>
        <p:blipFill>
          <a:blip r:embed="rId2" cstate="print"/>
          <a:srcRect/>
          <a:stretch>
            <a:fillRect/>
          </a:stretch>
        </p:blipFill>
        <p:spPr bwMode="auto">
          <a:xfrm>
            <a:off x="7683432" y="0"/>
            <a:ext cx="1460567" cy="627534"/>
          </a:xfrm>
          <a:prstGeom prst="rect">
            <a:avLst/>
          </a:prstGeom>
          <a:noFill/>
        </p:spPr>
      </p:pic>
      <p:pic>
        <p:nvPicPr>
          <p:cNvPr id="4" name="Picture 4" descr="G:\С рабочего стола\Инвалиды\ОООИБРС\ЦСРИ\Ноябрь 2016 - проект\кубики2.png"/>
          <p:cNvPicPr>
            <a:picLocks noChangeAspect="1" noChangeArrowheads="1"/>
          </p:cNvPicPr>
          <p:nvPr/>
        </p:nvPicPr>
        <p:blipFill>
          <a:blip r:embed="rId3" cstate="print"/>
          <a:srcRect/>
          <a:stretch>
            <a:fillRect/>
          </a:stretch>
        </p:blipFill>
        <p:spPr bwMode="auto">
          <a:xfrm>
            <a:off x="0" y="4505442"/>
            <a:ext cx="1763688" cy="638058"/>
          </a:xfrm>
          <a:prstGeom prst="rect">
            <a:avLst/>
          </a:prstGeom>
          <a:noFill/>
        </p:spPr>
      </p:pic>
      <p:sp>
        <p:nvSpPr>
          <p:cNvPr id="5" name="Прямоугольник 4"/>
          <p:cNvSpPr/>
          <p:nvPr/>
        </p:nvSpPr>
        <p:spPr>
          <a:xfrm>
            <a:off x="571472" y="785800"/>
            <a:ext cx="7715304" cy="1292662"/>
          </a:xfrm>
          <a:prstGeom prst="rect">
            <a:avLst/>
          </a:prstGeom>
        </p:spPr>
        <p:txBody>
          <a:bodyPr wrap="square">
            <a:spAutoFit/>
          </a:bodyPr>
          <a:lstStyle/>
          <a:p>
            <a:r>
              <a:rPr lang="ru-RU" sz="1200" dirty="0" smtClean="0"/>
              <a:t>Одно из занятий с юристом было посвящено правам инвалидов на средства технической реабилитации. Эта тема весьма актуальна, так как, основные средства реабилитации для такой группы пациентов – это стационарные средства связи со световой сигнализацией, это мобильные телефоны с большими дисплеями, и другие</a:t>
            </a:r>
            <a:r>
              <a:rPr lang="ru-RU" dirty="0" smtClean="0"/>
              <a:t>. </a:t>
            </a:r>
            <a:r>
              <a:rPr lang="ru-RU" sz="1200" dirty="0" smtClean="0"/>
              <a:t>Также занятия были посвящены и другим вопросам.  Юрист ответила на все вопросы, время было отведено и для личных консультаций, которые не касались технических средств, например были вопросы по кредитным отношениям с банком, вопросы о наследовании, об отношениях с управляющими компаниями.</a:t>
            </a:r>
            <a:endParaRPr lang="ru-RU" sz="1200" dirty="0"/>
          </a:p>
        </p:txBody>
      </p:sp>
      <p:pic>
        <p:nvPicPr>
          <p:cNvPr id="2050" name="Picture 2" descr="http://armss.ru/upup/oooibrs/JuzhnyjFO/Rostovskaya_obl/!!2017/!Pokrov/5_may2017_Jurist/5_may2017_Jurist_2.JPG"/>
          <p:cNvPicPr>
            <a:picLocks noChangeAspect="1" noChangeArrowheads="1"/>
          </p:cNvPicPr>
          <p:nvPr/>
        </p:nvPicPr>
        <p:blipFill>
          <a:blip r:embed="rId4" cstate="print"/>
          <a:srcRect/>
          <a:stretch>
            <a:fillRect/>
          </a:stretch>
        </p:blipFill>
        <p:spPr bwMode="auto">
          <a:xfrm>
            <a:off x="261907" y="2285998"/>
            <a:ext cx="2667019" cy="2000264"/>
          </a:xfrm>
          <a:prstGeom prst="rect">
            <a:avLst/>
          </a:prstGeom>
          <a:noFill/>
        </p:spPr>
      </p:pic>
      <p:pic>
        <p:nvPicPr>
          <p:cNvPr id="2052" name="Picture 4" descr="http://armss.ru/upup/oooibrs/JuzhnyjFO/Rostovskaya_obl/!!2017/!Pokrov/5_may2017_Jurist/5_may2017_Jurist_4.JPG"/>
          <p:cNvPicPr>
            <a:picLocks noChangeAspect="1" noChangeArrowheads="1"/>
          </p:cNvPicPr>
          <p:nvPr/>
        </p:nvPicPr>
        <p:blipFill>
          <a:blip r:embed="rId5" cstate="print"/>
          <a:srcRect/>
          <a:stretch>
            <a:fillRect/>
          </a:stretch>
        </p:blipFill>
        <p:spPr bwMode="auto">
          <a:xfrm>
            <a:off x="3071803" y="2428874"/>
            <a:ext cx="2787642" cy="2090732"/>
          </a:xfrm>
          <a:prstGeom prst="rect">
            <a:avLst/>
          </a:prstGeom>
          <a:noFill/>
        </p:spPr>
      </p:pic>
      <p:pic>
        <p:nvPicPr>
          <p:cNvPr id="2054" name="Picture 6" descr="http://armss.ru/upup/oooibrs/JuzhnyjFO/Rostovskaya_obl/!!2017/!Pokrov/5_may2017_Jurist/5_may2017_Jurist_1.JPG"/>
          <p:cNvPicPr>
            <a:picLocks noChangeAspect="1" noChangeArrowheads="1"/>
          </p:cNvPicPr>
          <p:nvPr/>
        </p:nvPicPr>
        <p:blipFill>
          <a:blip r:embed="rId6" cstate="print"/>
          <a:srcRect/>
          <a:stretch>
            <a:fillRect/>
          </a:stretch>
        </p:blipFill>
        <p:spPr bwMode="auto">
          <a:xfrm>
            <a:off x="6072198" y="2071684"/>
            <a:ext cx="2286016" cy="1714512"/>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457200" y="205979"/>
            <a:ext cx="8229600" cy="365507"/>
          </a:xfrm>
        </p:spPr>
        <p:txBody>
          <a:bodyPr>
            <a:normAutofit/>
          </a:bodyPr>
          <a:lstStyle/>
          <a:p>
            <a:r>
              <a:rPr lang="ru-RU" sz="1400" smtClean="0"/>
              <a:t>Подведение итогов</a:t>
            </a:r>
            <a:endParaRPr lang="ru-RU" sz="1400" dirty="0"/>
          </a:p>
        </p:txBody>
      </p:sp>
      <p:sp>
        <p:nvSpPr>
          <p:cNvPr id="10" name="Содержимое 9"/>
          <p:cNvSpPr>
            <a:spLocks noGrp="1"/>
          </p:cNvSpPr>
          <p:nvPr>
            <p:ph idx="1"/>
          </p:nvPr>
        </p:nvSpPr>
        <p:spPr/>
        <p:txBody>
          <a:bodyPr>
            <a:normAutofit fontScale="47500" lnSpcReduction="20000"/>
          </a:bodyPr>
          <a:lstStyle/>
          <a:p>
            <a:pPr>
              <a:buNone/>
            </a:pPr>
            <a:r>
              <a:rPr lang="ru-RU" dirty="0" smtClean="0"/>
              <a:t>                На базе «Центра семейной реабилитации инвалидов» были проведены </a:t>
            </a:r>
          </a:p>
          <a:p>
            <a:r>
              <a:rPr lang="ru-RU" dirty="0" smtClean="0"/>
              <a:t>32   запланированных мероприятия, </a:t>
            </a:r>
          </a:p>
          <a:p>
            <a:r>
              <a:rPr lang="ru-RU" dirty="0" smtClean="0"/>
              <a:t>7 мероприятий  выездных, </a:t>
            </a:r>
          </a:p>
          <a:p>
            <a:r>
              <a:rPr lang="ru-RU" dirty="0" smtClean="0"/>
              <a:t>9  мероприятий были организованы по просьбе членов «Центра семейной реабилитации инвалидов».</a:t>
            </a:r>
          </a:p>
          <a:p>
            <a:pPr>
              <a:buNone/>
            </a:pPr>
            <a:r>
              <a:rPr lang="ru-RU" dirty="0" smtClean="0"/>
              <a:t>                 Например паломнические поездки по Некрополям г. Таганрога, встреча с настоятелем в канун Страстной Пятницы, встречи на православное Рождество, </a:t>
            </a:r>
            <a:r>
              <a:rPr lang="ru-RU" dirty="0" err="1" smtClean="0"/>
              <a:t>разгуляйная</a:t>
            </a:r>
            <a:r>
              <a:rPr lang="ru-RU" dirty="0" smtClean="0"/>
              <a:t> масленица , которая  проходила  в художественном музее. </a:t>
            </a:r>
          </a:p>
          <a:p>
            <a:pPr>
              <a:buNone/>
            </a:pPr>
            <a:r>
              <a:rPr lang="ru-RU" dirty="0" smtClean="0"/>
              <a:t>                 Всего на мероприятиях в «Центре семейной реабилитации инвалидов» присутствовало около 400 человек. </a:t>
            </a:r>
          </a:p>
          <a:p>
            <a:pPr>
              <a:buNone/>
            </a:pPr>
            <a:r>
              <a:rPr lang="ru-RU" dirty="0" smtClean="0"/>
              <a:t>                 Кроме того, руководитель РРООИ «Возрождение» за прошедший период приняла участие в заседаниях общественного  совета Министерства здравоохранения Ростовской области, провела мастер-класс для руководителей общественных организаций инвалидов г. Таганрога, активно сотрудничала с областными печатными изданиями.</a:t>
            </a:r>
          </a:p>
          <a:p>
            <a:r>
              <a:rPr lang="ru-RU" dirty="0" smtClean="0"/>
              <a:t> </a:t>
            </a:r>
          </a:p>
          <a:p>
            <a:endParaRPr lang="ru-RU" dirty="0"/>
          </a:p>
        </p:txBody>
      </p:sp>
      <p:pic>
        <p:nvPicPr>
          <p:cNvPr id="3" name="Picture 5" descr="G:\С рабочего стола\Инвалиды\ОООИБРС\ЦСРИ\Ноябрь 2016 - проект\кубики1.png"/>
          <p:cNvPicPr>
            <a:picLocks noChangeAspect="1" noChangeArrowheads="1"/>
          </p:cNvPicPr>
          <p:nvPr/>
        </p:nvPicPr>
        <p:blipFill>
          <a:blip r:embed="rId2" cstate="print"/>
          <a:srcRect/>
          <a:stretch>
            <a:fillRect/>
          </a:stretch>
        </p:blipFill>
        <p:spPr bwMode="auto">
          <a:xfrm>
            <a:off x="7683432" y="0"/>
            <a:ext cx="1460567" cy="627534"/>
          </a:xfrm>
          <a:prstGeom prst="rect">
            <a:avLst/>
          </a:prstGeom>
          <a:noFill/>
        </p:spPr>
      </p:pic>
      <p:pic>
        <p:nvPicPr>
          <p:cNvPr id="4" name="Picture 4" descr="G:\С рабочего стола\Инвалиды\ОООИБРС\ЦСРИ\Ноябрь 2016 - проект\кубики2.png"/>
          <p:cNvPicPr>
            <a:picLocks noChangeAspect="1" noChangeArrowheads="1"/>
          </p:cNvPicPr>
          <p:nvPr/>
        </p:nvPicPr>
        <p:blipFill>
          <a:blip r:embed="rId3" cstate="print"/>
          <a:srcRect/>
          <a:stretch>
            <a:fillRect/>
          </a:stretch>
        </p:blipFill>
        <p:spPr bwMode="auto">
          <a:xfrm>
            <a:off x="0" y="4505442"/>
            <a:ext cx="1763688" cy="63805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Прямая соединительная линия 5"/>
          <p:cNvCxnSpPr/>
          <p:nvPr/>
        </p:nvCxnSpPr>
        <p:spPr>
          <a:xfrm flipH="1">
            <a:off x="251520" y="555526"/>
            <a:ext cx="8136904" cy="0"/>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050" name="Picture 2" descr="G:\С рабочего стола\Инвалиды\ОООИБРС\ЦСРИ\Ноябрь 2016 - проект\лого+кубики.png"/>
          <p:cNvPicPr>
            <a:picLocks noChangeAspect="1" noChangeArrowheads="1"/>
          </p:cNvPicPr>
          <p:nvPr/>
        </p:nvPicPr>
        <p:blipFill>
          <a:blip r:embed="rId2" cstate="print"/>
          <a:srcRect/>
          <a:stretch>
            <a:fillRect/>
          </a:stretch>
        </p:blipFill>
        <p:spPr bwMode="auto">
          <a:xfrm>
            <a:off x="8244408" y="83894"/>
            <a:ext cx="792087" cy="715112"/>
          </a:xfrm>
          <a:prstGeom prst="rect">
            <a:avLst/>
          </a:prstGeom>
          <a:noFill/>
        </p:spPr>
      </p:pic>
      <p:sp>
        <p:nvSpPr>
          <p:cNvPr id="2" name="Заголовок 1"/>
          <p:cNvSpPr>
            <a:spLocks noGrp="1"/>
          </p:cNvSpPr>
          <p:nvPr>
            <p:ph type="title"/>
          </p:nvPr>
        </p:nvSpPr>
        <p:spPr>
          <a:xfrm>
            <a:off x="251520" y="123478"/>
            <a:ext cx="7931224" cy="349547"/>
          </a:xfrm>
        </p:spPr>
        <p:txBody>
          <a:bodyPr>
            <a:noAutofit/>
          </a:bodyPr>
          <a:lstStyle/>
          <a:p>
            <a:pPr algn="l"/>
            <a:r>
              <a:rPr lang="ru-RU" sz="2400" b="1" dirty="0" smtClean="0">
                <a:latin typeface="+mn-lt"/>
                <a:ea typeface="Verdana" pitchFamily="34" charset="0"/>
                <a:cs typeface="Verdana" pitchFamily="34" charset="0"/>
              </a:rPr>
              <a:t>Встреча с психологом</a:t>
            </a:r>
            <a:endParaRPr lang="ru-RU" sz="2400" b="1" dirty="0">
              <a:latin typeface="+mn-lt"/>
              <a:ea typeface="Verdana" pitchFamily="34" charset="0"/>
              <a:cs typeface="Verdana" pitchFamily="34" charset="0"/>
            </a:endParaRPr>
          </a:p>
        </p:txBody>
      </p:sp>
      <p:sp>
        <p:nvSpPr>
          <p:cNvPr id="3" name="Подзаголовок 2"/>
          <p:cNvSpPr>
            <a:spLocks noGrp="1"/>
          </p:cNvSpPr>
          <p:nvPr>
            <p:ph idx="1"/>
          </p:nvPr>
        </p:nvSpPr>
        <p:spPr>
          <a:xfrm>
            <a:off x="457200" y="843558"/>
            <a:ext cx="8229600" cy="3751065"/>
          </a:xfrm>
        </p:spPr>
        <p:txBody>
          <a:bodyPr>
            <a:normAutofit/>
          </a:bodyPr>
          <a:lstStyle/>
          <a:p>
            <a:pPr>
              <a:buClr>
                <a:schemeClr val="accent5"/>
              </a:buClr>
              <a:buFont typeface="Wingdings" pitchFamily="2" charset="2"/>
              <a:buChar char="§"/>
            </a:pPr>
            <a:r>
              <a:rPr lang="ru-RU" sz="1800" dirty="0" smtClean="0">
                <a:solidFill>
                  <a:schemeClr val="tx1">
                    <a:lumMod val="75000"/>
                  </a:schemeClr>
                </a:solidFill>
              </a:rPr>
              <a:t>текст</a:t>
            </a:r>
            <a:endParaRPr lang="ru-RU" sz="1800" dirty="0">
              <a:solidFill>
                <a:schemeClr val="tx1">
                  <a:lumMod val="75000"/>
                </a:schemeClr>
              </a:solidFill>
            </a:endParaRPr>
          </a:p>
        </p:txBody>
      </p:sp>
      <p:pic>
        <p:nvPicPr>
          <p:cNvPr id="2051" name="Picture 3" descr="G:\С рабочего стола\Инвалиды\ОООИБРС\ЦСРИ\Ноябрь 2016 - проект\кубики1.png"/>
          <p:cNvPicPr>
            <a:picLocks noChangeAspect="1" noChangeArrowheads="1"/>
          </p:cNvPicPr>
          <p:nvPr/>
        </p:nvPicPr>
        <p:blipFill>
          <a:blip r:embed="rId3" cstate="print"/>
          <a:srcRect/>
          <a:stretch>
            <a:fillRect/>
          </a:stretch>
        </p:blipFill>
        <p:spPr bwMode="auto">
          <a:xfrm flipH="1" flipV="1">
            <a:off x="0" y="4354792"/>
            <a:ext cx="1835696" cy="788708"/>
          </a:xfrm>
          <a:prstGeom prst="rect">
            <a:avLst/>
          </a:prstGeom>
          <a:noFill/>
        </p:spPr>
      </p:pic>
      <p:pic>
        <p:nvPicPr>
          <p:cNvPr id="7" name="Picture 4" descr="D:\НОВЫЕ ДОКУМЕНТЫ НА НОВЫЕ ГРАНТЫ\phoca_thumb_l_2017-03-14-5.jpg"/>
          <p:cNvPicPr>
            <a:picLocks noChangeAspect="1" noChangeArrowheads="1"/>
          </p:cNvPicPr>
          <p:nvPr/>
        </p:nvPicPr>
        <p:blipFill>
          <a:blip r:embed="rId4" cstate="print"/>
          <a:srcRect/>
          <a:stretch>
            <a:fillRect/>
          </a:stretch>
        </p:blipFill>
        <p:spPr>
          <a:xfrm>
            <a:off x="928662" y="1000113"/>
            <a:ext cx="4167310" cy="3125799"/>
          </a:xfrm>
          <a:prstGeom prst="rect">
            <a:avLst/>
          </a:prstGeom>
          <a:noFill/>
        </p:spPr>
      </p:pic>
      <p:pic>
        <p:nvPicPr>
          <p:cNvPr id="8" name="Picture 5" descr="D:\НОВЫЕ ДОКУМЕНТЫ НА НОВЫЕ ГРАНТЫ\phoca_thumb_l_2017-03-14-1.jpg"/>
          <p:cNvPicPr>
            <a:picLocks noChangeAspect="1" noChangeArrowheads="1"/>
          </p:cNvPicPr>
          <p:nvPr/>
        </p:nvPicPr>
        <p:blipFill>
          <a:blip r:embed="rId5" cstate="print"/>
          <a:srcRect/>
          <a:stretch>
            <a:fillRect/>
          </a:stretch>
        </p:blipFill>
        <p:spPr bwMode="auto">
          <a:xfrm>
            <a:off x="4500562" y="1785932"/>
            <a:ext cx="3333739" cy="25003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descr="G:\С рабочего стола\Инвалиды\ОООИБРС\ЦСРИ\Ноябрь 2016 - проект\кубики2.png"/>
          <p:cNvPicPr>
            <a:picLocks noChangeAspect="1" noChangeArrowheads="1"/>
          </p:cNvPicPr>
          <p:nvPr/>
        </p:nvPicPr>
        <p:blipFill>
          <a:blip r:embed="rId2" cstate="print"/>
          <a:srcRect/>
          <a:stretch>
            <a:fillRect/>
          </a:stretch>
        </p:blipFill>
        <p:spPr bwMode="auto">
          <a:xfrm>
            <a:off x="0" y="4505442"/>
            <a:ext cx="1763688" cy="638058"/>
          </a:xfrm>
          <a:prstGeom prst="rect">
            <a:avLst/>
          </a:prstGeom>
          <a:noFill/>
        </p:spPr>
      </p:pic>
      <p:pic>
        <p:nvPicPr>
          <p:cNvPr id="17" name="Picture 5" descr="G:\С рабочего стола\Инвалиды\ОООИБРС\ЦСРИ\Ноябрь 2016 - проект\кубики1.png"/>
          <p:cNvPicPr>
            <a:picLocks noChangeAspect="1" noChangeArrowheads="1"/>
          </p:cNvPicPr>
          <p:nvPr/>
        </p:nvPicPr>
        <p:blipFill>
          <a:blip r:embed="rId3" cstate="print"/>
          <a:srcRect/>
          <a:stretch>
            <a:fillRect/>
          </a:stretch>
        </p:blipFill>
        <p:spPr bwMode="auto">
          <a:xfrm>
            <a:off x="7683432" y="0"/>
            <a:ext cx="1460567" cy="627534"/>
          </a:xfrm>
          <a:prstGeom prst="rect">
            <a:avLst/>
          </a:prstGeom>
          <a:noFill/>
        </p:spPr>
      </p:pic>
      <p:sp>
        <p:nvSpPr>
          <p:cNvPr id="10" name="Заголовок 1"/>
          <p:cNvSpPr>
            <a:spLocks noGrp="1"/>
          </p:cNvSpPr>
          <p:nvPr>
            <p:ph type="title"/>
          </p:nvPr>
        </p:nvSpPr>
        <p:spPr>
          <a:xfrm>
            <a:off x="251520" y="123478"/>
            <a:ext cx="7931224" cy="349547"/>
          </a:xfrm>
        </p:spPr>
        <p:txBody>
          <a:bodyPr>
            <a:noAutofit/>
          </a:bodyPr>
          <a:lstStyle/>
          <a:p>
            <a:pPr algn="l"/>
            <a:r>
              <a:rPr lang="ru-RU" sz="2400" dirty="0" smtClean="0"/>
              <a:t>Информационные  ресурсы</a:t>
            </a:r>
            <a:endParaRPr lang="ru-RU" sz="2400" b="1" dirty="0">
              <a:latin typeface="+mn-lt"/>
              <a:ea typeface="Verdana" pitchFamily="34" charset="0"/>
              <a:cs typeface="Verdana" pitchFamily="34" charset="0"/>
            </a:endParaRPr>
          </a:p>
        </p:txBody>
      </p:sp>
      <p:sp>
        <p:nvSpPr>
          <p:cNvPr id="11" name="Подзаголовок 2"/>
          <p:cNvSpPr>
            <a:spLocks noGrp="1"/>
          </p:cNvSpPr>
          <p:nvPr>
            <p:ph idx="1"/>
          </p:nvPr>
        </p:nvSpPr>
        <p:spPr>
          <a:xfrm>
            <a:off x="457200" y="843558"/>
            <a:ext cx="8229600" cy="3751065"/>
          </a:xfrm>
        </p:spPr>
        <p:txBody>
          <a:bodyPr>
            <a:normAutofit/>
          </a:bodyPr>
          <a:lstStyle/>
          <a:p>
            <a:pPr>
              <a:buClr>
                <a:schemeClr val="accent5"/>
              </a:buClr>
              <a:buFont typeface="Wingdings" pitchFamily="2" charset="2"/>
              <a:buChar char="§"/>
            </a:pPr>
            <a:r>
              <a:rPr lang="ru-RU" sz="1800" dirty="0" smtClean="0"/>
              <a:t>Центр социального обслуживания инвалидов  и пенсионеров</a:t>
            </a:r>
          </a:p>
          <a:p>
            <a:pPr>
              <a:buClr>
                <a:schemeClr val="accent5"/>
              </a:buClr>
              <a:buFont typeface="Wingdings" pitchFamily="2" charset="2"/>
              <a:buChar char="§"/>
            </a:pPr>
            <a:endParaRPr lang="ru-RU" sz="1800" dirty="0">
              <a:solidFill>
                <a:schemeClr val="tx1">
                  <a:lumMod val="75000"/>
                </a:schemeClr>
              </a:solidFill>
            </a:endParaRPr>
          </a:p>
        </p:txBody>
      </p:sp>
      <p:pic>
        <p:nvPicPr>
          <p:cNvPr id="6" name="Picture 4" descr="D:\НОВЫЕ ДОКУМЕНТЫ НА НОВЫЕ ГРАНТЫ\phoca_thumb_l_2017-05-25-11.JPG"/>
          <p:cNvPicPr>
            <a:picLocks noChangeAspect="1" noChangeArrowheads="1"/>
          </p:cNvPicPr>
          <p:nvPr/>
        </p:nvPicPr>
        <p:blipFill>
          <a:blip r:embed="rId4" cstate="print"/>
          <a:srcRect/>
          <a:stretch>
            <a:fillRect/>
          </a:stretch>
        </p:blipFill>
        <p:spPr bwMode="auto">
          <a:xfrm>
            <a:off x="857224" y="1357304"/>
            <a:ext cx="4000496" cy="2937864"/>
          </a:xfrm>
          <a:prstGeom prst="rect">
            <a:avLst/>
          </a:prstGeom>
          <a:noFill/>
          <a:ln w="9525">
            <a:noFill/>
            <a:miter lim="800000"/>
            <a:headEnd/>
            <a:tailEnd/>
          </a:ln>
        </p:spPr>
      </p:pic>
      <p:pic>
        <p:nvPicPr>
          <p:cNvPr id="7" name="Picture 5" descr="D:\НОВЫЕ ДОКУМЕНТЫ НА НОВЫЕ ГРАНТЫ\phoca_thumb_l_2017-05-25-5.JPG"/>
          <p:cNvPicPr>
            <a:picLocks noChangeAspect="1" noChangeArrowheads="1"/>
          </p:cNvPicPr>
          <p:nvPr/>
        </p:nvPicPr>
        <p:blipFill>
          <a:blip r:embed="rId5" cstate="print"/>
          <a:srcRect/>
          <a:stretch>
            <a:fillRect/>
          </a:stretch>
        </p:blipFill>
        <p:spPr bwMode="auto">
          <a:xfrm>
            <a:off x="5143500" y="1928808"/>
            <a:ext cx="3238522" cy="24288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34"/>
            <a:ext cx="8229600" cy="214314"/>
          </a:xfrm>
        </p:spPr>
        <p:txBody>
          <a:bodyPr>
            <a:normAutofit fontScale="90000"/>
          </a:bodyPr>
          <a:lstStyle/>
          <a:p>
            <a:r>
              <a:rPr lang="ru-RU" sz="1400" dirty="0" smtClean="0"/>
              <a:t>«Газета Дона» – печатное издание Ростовской области</a:t>
            </a:r>
            <a:endParaRPr lang="ru-RU" sz="1400" dirty="0"/>
          </a:p>
        </p:txBody>
      </p:sp>
      <p:pic>
        <p:nvPicPr>
          <p:cNvPr id="3" name="Picture 5" descr="G:\С рабочего стола\Инвалиды\ОООИБРС\ЦСРИ\Ноябрь 2016 - проект\кубики1.png"/>
          <p:cNvPicPr>
            <a:picLocks noChangeAspect="1" noChangeArrowheads="1"/>
          </p:cNvPicPr>
          <p:nvPr/>
        </p:nvPicPr>
        <p:blipFill>
          <a:blip r:embed="rId2" cstate="print"/>
          <a:srcRect/>
          <a:stretch>
            <a:fillRect/>
          </a:stretch>
        </p:blipFill>
        <p:spPr bwMode="auto">
          <a:xfrm>
            <a:off x="7683432" y="0"/>
            <a:ext cx="1460567" cy="627534"/>
          </a:xfrm>
          <a:prstGeom prst="rect">
            <a:avLst/>
          </a:prstGeom>
          <a:noFill/>
        </p:spPr>
      </p:pic>
      <p:pic>
        <p:nvPicPr>
          <p:cNvPr id="4" name="Picture 4" descr="G:\С рабочего стола\Инвалиды\ОООИБРС\ЦСРИ\Ноябрь 2016 - проект\кубики2.png"/>
          <p:cNvPicPr>
            <a:picLocks noChangeAspect="1" noChangeArrowheads="1"/>
          </p:cNvPicPr>
          <p:nvPr/>
        </p:nvPicPr>
        <p:blipFill>
          <a:blip r:embed="rId3" cstate="print"/>
          <a:srcRect/>
          <a:stretch>
            <a:fillRect/>
          </a:stretch>
        </p:blipFill>
        <p:spPr bwMode="auto">
          <a:xfrm>
            <a:off x="0" y="4505442"/>
            <a:ext cx="1763688" cy="638058"/>
          </a:xfrm>
          <a:prstGeom prst="rect">
            <a:avLst/>
          </a:prstGeom>
          <a:noFill/>
        </p:spPr>
      </p:pic>
      <p:sp>
        <p:nvSpPr>
          <p:cNvPr id="5" name="Прямоугольник 4"/>
          <p:cNvSpPr/>
          <p:nvPr/>
        </p:nvSpPr>
        <p:spPr>
          <a:xfrm>
            <a:off x="2286000" y="-2183398"/>
            <a:ext cx="4572000" cy="523220"/>
          </a:xfrm>
          <a:prstGeom prst="rect">
            <a:avLst/>
          </a:prstGeom>
        </p:spPr>
        <p:txBody>
          <a:bodyPr>
            <a:spAutoFit/>
          </a:bodyPr>
          <a:lstStyle/>
          <a:p>
            <a:pPr fontAlgn="b">
              <a:buFont typeface="Arial" charset="0"/>
              <a:buNone/>
            </a:pPr>
            <a:endParaRPr lang="ru-RU" dirty="0" smtClean="0"/>
          </a:p>
          <a:p>
            <a:pPr>
              <a:buFont typeface="Arial" charset="0"/>
              <a:buNone/>
            </a:pPr>
            <a:r>
              <a:rPr lang="ru-RU" sz="1000" dirty="0" smtClean="0">
                <a:latin typeface="Times New Roman" pitchFamily="18" charset="0"/>
                <a:cs typeface="Times New Roman" pitchFamily="18" charset="0"/>
              </a:rPr>
              <a:t>.</a:t>
            </a:r>
          </a:p>
        </p:txBody>
      </p:sp>
      <p:sp>
        <p:nvSpPr>
          <p:cNvPr id="6" name="Прямоугольник 5"/>
          <p:cNvSpPr/>
          <p:nvPr/>
        </p:nvSpPr>
        <p:spPr>
          <a:xfrm>
            <a:off x="1854200" y="-1416367"/>
            <a:ext cx="2286000" cy="523220"/>
          </a:xfrm>
          <a:prstGeom prst="rect">
            <a:avLst/>
          </a:prstGeom>
        </p:spPr>
        <p:txBody>
          <a:bodyPr>
            <a:spAutoFit/>
          </a:bodyPr>
          <a:lstStyle/>
          <a:p>
            <a:pPr lvl="0" fontAlgn="b"/>
            <a:endParaRPr lang="ru-RU" dirty="0" smtClean="0">
              <a:solidFill>
                <a:srgbClr val="0070C0"/>
              </a:solidFill>
            </a:endParaRPr>
          </a:p>
          <a:p>
            <a:pPr lvl="0"/>
            <a:r>
              <a:rPr lang="ru-RU" sz="1000" dirty="0" smtClean="0">
                <a:solidFill>
                  <a:srgbClr val="0070C0"/>
                </a:solidFill>
                <a:latin typeface="Times New Roman" pitchFamily="18" charset="0"/>
                <a:cs typeface="Times New Roman" pitchFamily="18" charset="0"/>
              </a:rPr>
              <a:t>:</a:t>
            </a:r>
          </a:p>
        </p:txBody>
      </p:sp>
      <p:sp>
        <p:nvSpPr>
          <p:cNvPr id="7" name="Прямоугольник 6"/>
          <p:cNvSpPr/>
          <p:nvPr/>
        </p:nvSpPr>
        <p:spPr>
          <a:xfrm>
            <a:off x="4786315" y="785800"/>
            <a:ext cx="3571900" cy="4007251"/>
          </a:xfrm>
          <a:prstGeom prst="rect">
            <a:avLst/>
          </a:prstGeom>
        </p:spPr>
        <p:txBody>
          <a:bodyPr wrap="square">
            <a:spAutoFit/>
          </a:bodyPr>
          <a:lstStyle/>
          <a:p>
            <a:pPr lvl="0"/>
            <a:r>
              <a:rPr lang="ru-RU" sz="800" dirty="0" smtClean="0">
                <a:solidFill>
                  <a:srgbClr val="0070C0"/>
                </a:solidFill>
                <a:latin typeface="Times New Roman" pitchFamily="18" charset="0"/>
                <a:cs typeface="Times New Roman" pitchFamily="18" charset="0"/>
              </a:rPr>
              <a:t>12.12 / 12:26 Автор:  </a:t>
            </a:r>
            <a:r>
              <a:rPr lang="ru-RU" sz="800" dirty="0" err="1" smtClean="0">
                <a:solidFill>
                  <a:srgbClr val="0070C0"/>
                </a:solidFill>
                <a:latin typeface="Times New Roman" pitchFamily="18" charset="0"/>
                <a:cs typeface="Times New Roman" pitchFamily="18" charset="0"/>
                <a:hlinkClick r:id="rId4"/>
              </a:rPr>
              <a:t>rostov</a:t>
            </a:r>
            <a:r>
              <a:rPr lang="ru-RU" sz="800" dirty="0" smtClean="0">
                <a:solidFill>
                  <a:srgbClr val="0070C0"/>
                </a:solidFill>
                <a:latin typeface="Times New Roman" pitchFamily="18" charset="0"/>
                <a:cs typeface="Times New Roman" pitchFamily="18" charset="0"/>
              </a:rPr>
              <a:t> Раздел: </a:t>
            </a:r>
            <a:r>
              <a:rPr lang="ru-RU" sz="800" b="1" dirty="0" smtClean="0">
                <a:solidFill>
                  <a:srgbClr val="0070C0"/>
                </a:solidFill>
                <a:latin typeface="Times New Roman" pitchFamily="18" charset="0"/>
                <a:cs typeface="Times New Roman" pitchFamily="18" charset="0"/>
                <a:hlinkClick r:id="rId5"/>
              </a:rPr>
              <a:t>ВОПРОС-ОТВЕТ</a:t>
            </a:r>
            <a:endParaRPr lang="ru-RU" sz="800" dirty="0" smtClean="0">
              <a:solidFill>
                <a:srgbClr val="0070C0"/>
              </a:solidFill>
              <a:latin typeface="Times New Roman" pitchFamily="18" charset="0"/>
              <a:cs typeface="Times New Roman" pitchFamily="18" charset="0"/>
            </a:endParaRPr>
          </a:p>
          <a:p>
            <a:pPr lvl="0"/>
            <a:r>
              <a:rPr lang="ru-RU" sz="800" dirty="0" err="1" smtClean="0">
                <a:solidFill>
                  <a:srgbClr val="0070C0"/>
                </a:solidFill>
                <a:latin typeface="Times New Roman" pitchFamily="18" charset="0"/>
                <a:cs typeface="Times New Roman" pitchFamily="18" charset="0"/>
              </a:rPr>
              <a:t>rus.delfi.lv</a:t>
            </a:r>
            <a:endParaRPr lang="ru-RU" sz="800" dirty="0" smtClean="0">
              <a:solidFill>
                <a:srgbClr val="0070C0"/>
              </a:solidFill>
              <a:latin typeface="Times New Roman" pitchFamily="18" charset="0"/>
              <a:cs typeface="Times New Roman" pitchFamily="18" charset="0"/>
            </a:endParaRPr>
          </a:p>
          <a:p>
            <a:pPr lvl="0"/>
            <a:r>
              <a:rPr lang="ru-RU" sz="800" dirty="0" smtClean="0">
                <a:solidFill>
                  <a:srgbClr val="0070C0"/>
                </a:solidFill>
                <a:latin typeface="Times New Roman" pitchFamily="18" charset="0"/>
                <a:cs typeface="Times New Roman" pitchFamily="18" charset="0"/>
              </a:rPr>
              <a:t>«Жена находится на лечении в больнице. Лечащий врач сказал, что необходимо за свой счет купить шприцы, бинты, препараты. Имеет ли право врач</a:t>
            </a:r>
          </a:p>
          <a:p>
            <a:pPr lvl="0"/>
            <a:r>
              <a:rPr lang="ru-RU" sz="800" dirty="0" smtClean="0">
                <a:solidFill>
                  <a:srgbClr val="0070C0"/>
                </a:solidFill>
                <a:latin typeface="Times New Roman" pitchFamily="18" charset="0"/>
                <a:cs typeface="Times New Roman" pitchFamily="18" charset="0"/>
              </a:rPr>
              <a:t>в больнице требовать закупить необходимое за счет личных средств пациента?»</a:t>
            </a:r>
          </a:p>
          <a:p>
            <a:pPr lvl="0"/>
            <a:r>
              <a:rPr lang="ru-RU" sz="800" dirty="0" smtClean="0">
                <a:solidFill>
                  <a:srgbClr val="0070C0"/>
                </a:solidFill>
                <a:latin typeface="Times New Roman" pitchFamily="18" charset="0"/>
                <a:cs typeface="Times New Roman" pitchFamily="18" charset="0"/>
              </a:rPr>
              <a:t>Андрей ФЕДОРОВ, г. Ростов-на-Дону (по телефону)</a:t>
            </a:r>
          </a:p>
          <a:p>
            <a:pPr lvl="0"/>
            <a:r>
              <a:rPr lang="ru-RU" sz="800" dirty="0" smtClean="0">
                <a:solidFill>
                  <a:srgbClr val="0070C0"/>
                </a:solidFill>
                <a:latin typeface="Times New Roman" pitchFamily="18" charset="0"/>
                <a:cs typeface="Times New Roman" pitchFamily="18" charset="0"/>
              </a:rPr>
              <a:t>Отвечает председатель общественной организации инвалидов РО Алла СУГОНЯЕВА:</a:t>
            </a:r>
          </a:p>
          <a:p>
            <a:pPr lvl="0"/>
            <a:r>
              <a:rPr lang="ru-RU" sz="800" dirty="0" smtClean="0">
                <a:solidFill>
                  <a:srgbClr val="0070C0"/>
                </a:solidFill>
                <a:latin typeface="Times New Roman" pitchFamily="18" charset="0"/>
                <a:cs typeface="Times New Roman" pitchFamily="18" charset="0"/>
              </a:rPr>
              <a:t>– Нет, если пациент помещен на госпитализацию по направлению, то он размещается в больнице за счет средств ОМС, и значит, все необходимые  препараты, бинты, шприцы, пленка для </a:t>
            </a:r>
            <a:r>
              <a:rPr lang="ru-RU" sz="800" dirty="0" err="1" smtClean="0">
                <a:solidFill>
                  <a:srgbClr val="0070C0"/>
                </a:solidFill>
                <a:latin typeface="Times New Roman" pitchFamily="18" charset="0"/>
                <a:cs typeface="Times New Roman" pitchFamily="18" charset="0"/>
              </a:rPr>
              <a:t>рентгенснимков</a:t>
            </a:r>
            <a:r>
              <a:rPr lang="ru-RU" sz="800" dirty="0" smtClean="0">
                <a:solidFill>
                  <a:srgbClr val="0070C0"/>
                </a:solidFill>
                <a:latin typeface="Times New Roman" pitchFamily="18" charset="0"/>
                <a:cs typeface="Times New Roman" pitchFamily="18" charset="0"/>
              </a:rPr>
              <a:t> в больнице для него бесплатны.</a:t>
            </a:r>
          </a:p>
          <a:p>
            <a:pPr lvl="0"/>
            <a:r>
              <a:rPr lang="ru-RU" sz="800" dirty="0" smtClean="0">
                <a:solidFill>
                  <a:srgbClr val="0070C0"/>
                </a:solidFill>
                <a:latin typeface="Times New Roman" pitchFamily="18" charset="0"/>
                <a:cs typeface="Times New Roman" pitchFamily="18" charset="0"/>
              </a:rPr>
              <a:t>Бывают некоторые случаи, когда препарат, которым пациента лечат, не имеет терапевтического эффекта, и лечащий врач говорит об этом пациенту.</a:t>
            </a:r>
          </a:p>
          <a:p>
            <a:pPr lvl="0"/>
            <a:r>
              <a:rPr lang="ru-RU" sz="800" dirty="0" smtClean="0">
                <a:solidFill>
                  <a:srgbClr val="0070C0"/>
                </a:solidFill>
                <a:latin typeface="Times New Roman" pitchFamily="18" charset="0"/>
                <a:cs typeface="Times New Roman" pitchFamily="18" charset="0"/>
              </a:rPr>
              <a:t>В этом случае больница должна затребовать этот препарат – и лекарство поставят.</a:t>
            </a:r>
          </a:p>
          <a:p>
            <a:pPr lvl="0"/>
            <a:r>
              <a:rPr lang="ru-RU" sz="800" dirty="0" smtClean="0">
                <a:solidFill>
                  <a:srgbClr val="0070C0"/>
                </a:solidFill>
                <a:latin typeface="Times New Roman" pitchFamily="18" charset="0"/>
                <a:cs typeface="Times New Roman" pitchFamily="18" charset="0"/>
              </a:rPr>
              <a:t>Но бывают такие моменты, когда препарата нет, вот просто нигде, и для закупки нужен аукцион, но это долго, и пациент к тому времени из больницы уйдет.</a:t>
            </a:r>
          </a:p>
          <a:p>
            <a:pPr marL="342900" indent="-342900" eaLnBrk="0" hangingPunct="0">
              <a:spcBef>
                <a:spcPct val="20000"/>
              </a:spcBef>
              <a:defRPr/>
            </a:pPr>
            <a:r>
              <a:rPr lang="ru-RU" sz="800" dirty="0" smtClean="0">
                <a:solidFill>
                  <a:srgbClr val="0070C0"/>
                </a:solidFill>
                <a:latin typeface="Times New Roman" pitchFamily="18" charset="0"/>
                <a:cs typeface="Times New Roman" pitchFamily="18" charset="0"/>
              </a:rPr>
              <a:t>.</a:t>
            </a:r>
            <a:r>
              <a:rPr lang="ru-RU" sz="800" dirty="0" smtClean="0">
                <a:solidFill>
                  <a:prstClr val="black"/>
                </a:solidFill>
              </a:rPr>
              <a:t> Поэтому, если пациент стоит перед таким выбором, то необходимо, чтобы назначение препарата было обязательно </a:t>
            </a:r>
            <a:r>
              <a:rPr lang="ru-RU" sz="800" dirty="0" err="1" smtClean="0">
                <a:solidFill>
                  <a:prstClr val="black"/>
                </a:solidFill>
              </a:rPr>
              <a:t>зафиксирова</a:t>
            </a:r>
            <a:r>
              <a:rPr lang="ru-RU" sz="800" dirty="0" smtClean="0">
                <a:solidFill>
                  <a:prstClr val="black"/>
                </a:solidFill>
              </a:rPr>
              <a:t> но в амбулаторной карте,</a:t>
            </a:r>
          </a:p>
          <a:p>
            <a:pPr marL="342900" indent="-342900" eaLnBrk="0" hangingPunct="0">
              <a:spcBef>
                <a:spcPct val="20000"/>
              </a:spcBef>
              <a:buFont typeface="Arial" charset="0"/>
              <a:buChar char="•"/>
              <a:defRPr/>
            </a:pPr>
            <a:r>
              <a:rPr lang="ru-RU" sz="800" dirty="0" smtClean="0">
                <a:solidFill>
                  <a:prstClr val="black"/>
                </a:solidFill>
              </a:rPr>
              <a:t>и сделать ксерокопию назначения, купить препарат и сохранить чеки, проследить, чтобы назначенный препарат был введен именно этому пациенту, и после</a:t>
            </a:r>
          </a:p>
          <a:p>
            <a:pPr marL="342900" indent="-342900" eaLnBrk="0" hangingPunct="0">
              <a:spcBef>
                <a:spcPct val="20000"/>
              </a:spcBef>
              <a:buFont typeface="Arial" charset="0"/>
              <a:buChar char="•"/>
              <a:defRPr/>
            </a:pPr>
            <a:r>
              <a:rPr lang="ru-RU" sz="800" dirty="0" smtClean="0">
                <a:solidFill>
                  <a:prstClr val="black"/>
                </a:solidFill>
              </a:rPr>
              <a:t>выхода из больницы подать документы в страховую компанию на возмещение затрат.</a:t>
            </a:r>
          </a:p>
          <a:p>
            <a:pPr marL="342900" indent="-342900" eaLnBrk="0" hangingPunct="0">
              <a:spcBef>
                <a:spcPct val="20000"/>
              </a:spcBef>
              <a:buFont typeface="Arial" charset="0"/>
              <a:buChar char="•"/>
              <a:defRPr/>
            </a:pPr>
            <a:r>
              <a:rPr lang="ru-RU" sz="800" dirty="0" smtClean="0">
                <a:solidFill>
                  <a:prstClr val="black"/>
                </a:solidFill>
              </a:rPr>
              <a:t>Просмотров </a:t>
            </a:r>
            <a:r>
              <a:rPr lang="ru-RU" sz="800" b="1" dirty="0" smtClean="0">
                <a:solidFill>
                  <a:prstClr val="black"/>
                </a:solidFill>
              </a:rPr>
              <a:t>362</a:t>
            </a:r>
            <a:r>
              <a:rPr lang="ru-RU" sz="800" dirty="0" smtClean="0">
                <a:solidFill>
                  <a:prstClr val="black"/>
                </a:solidFill>
              </a:rPr>
              <a:t>  Последнее изменение 12.12 / 12:26</a:t>
            </a:r>
          </a:p>
          <a:p>
            <a:pPr lvl="0"/>
            <a:endParaRPr lang="ru-RU" sz="800" dirty="0" smtClean="0">
              <a:solidFill>
                <a:srgbClr val="0070C0"/>
              </a:solidFill>
              <a:latin typeface="Times New Roman" pitchFamily="18" charset="0"/>
              <a:cs typeface="Times New Roman" pitchFamily="18" charset="0"/>
            </a:endParaRPr>
          </a:p>
        </p:txBody>
      </p:sp>
      <p:sp>
        <p:nvSpPr>
          <p:cNvPr id="9" name="Прямоугольник 8"/>
          <p:cNvSpPr/>
          <p:nvPr/>
        </p:nvSpPr>
        <p:spPr>
          <a:xfrm>
            <a:off x="1071538" y="1000114"/>
            <a:ext cx="3714776" cy="3293209"/>
          </a:xfrm>
          <a:prstGeom prst="rect">
            <a:avLst/>
          </a:prstGeom>
        </p:spPr>
        <p:txBody>
          <a:bodyPr wrap="square">
            <a:spAutoFit/>
          </a:bodyPr>
          <a:lstStyle/>
          <a:p>
            <a:pPr>
              <a:spcBef>
                <a:spcPct val="0"/>
              </a:spcBef>
            </a:pPr>
            <a:r>
              <a:rPr lang="ru-RU" sz="800" dirty="0" smtClean="0">
                <a:ea typeface="Times New Roman" pitchFamily="18" charset="0"/>
                <a:cs typeface="Arial" charset="0"/>
              </a:rPr>
              <a:t>«У мня полис обязательного медицинского страхования, я прикреплен к участковой поликлинике. Участковый терапевт предложила пройти платное обследование. Имеет ли она право предлагать платную услугу, если обследование входит в стандарт лечения?»</a:t>
            </a:r>
            <a:endParaRPr lang="ru-RU" sz="800" dirty="0" smtClean="0">
              <a:latin typeface="Arial" charset="0"/>
              <a:ea typeface="Times New Roman" pitchFamily="18" charset="0"/>
              <a:cs typeface="Arial" charset="0"/>
            </a:endParaRPr>
          </a:p>
          <a:p>
            <a:pPr>
              <a:spcBef>
                <a:spcPct val="0"/>
              </a:spcBef>
            </a:pPr>
            <a:r>
              <a:rPr lang="ru-RU" sz="800" dirty="0" smtClean="0">
                <a:ea typeface="Times New Roman" pitchFamily="18" charset="0"/>
                <a:cs typeface="Arial" charset="0"/>
              </a:rPr>
              <a:t>Максим ЩЕПЕЛЕВ, г. Таганрог (по телефону).</a:t>
            </a:r>
            <a:endParaRPr lang="ru-RU" sz="800" dirty="0" smtClean="0">
              <a:latin typeface="Arial" charset="0"/>
              <a:ea typeface="Times New Roman" pitchFamily="18" charset="0"/>
              <a:cs typeface="Arial" charset="0"/>
            </a:endParaRPr>
          </a:p>
          <a:p>
            <a:pPr>
              <a:spcBef>
                <a:spcPct val="0"/>
              </a:spcBef>
            </a:pPr>
            <a:r>
              <a:rPr lang="ru-RU" sz="800" dirty="0" smtClean="0">
                <a:ea typeface="Times New Roman" pitchFamily="18" charset="0"/>
                <a:cs typeface="Arial" charset="0"/>
              </a:rPr>
              <a:t>Отвечает председатель Общественной организации инвалидов РО Алла СУГОНЯЕВА:</a:t>
            </a:r>
            <a:endParaRPr lang="ru-RU" sz="800" dirty="0" smtClean="0">
              <a:latin typeface="Arial" charset="0"/>
              <a:ea typeface="Times New Roman" pitchFamily="18" charset="0"/>
              <a:cs typeface="Arial" charset="0"/>
            </a:endParaRPr>
          </a:p>
          <a:p>
            <a:pPr>
              <a:spcBef>
                <a:spcPct val="0"/>
              </a:spcBef>
            </a:pPr>
            <a:r>
              <a:rPr lang="ru-RU" sz="800" dirty="0" smtClean="0">
                <a:ea typeface="Times New Roman" pitchFamily="18" charset="0"/>
                <a:cs typeface="Arial" charset="0"/>
              </a:rPr>
              <a:t>– Пациент, имеющий полис ОМС, имеет право на оказание бесплатных медицинских услуг в рамках территориальной государственной программы, которая в каждом регионе может быть изменена. Однако только в сторону оказания дополнительных услуг для пациента.</a:t>
            </a:r>
            <a:endParaRPr lang="ru-RU" sz="800" dirty="0" smtClean="0">
              <a:latin typeface="Arial" charset="0"/>
              <a:ea typeface="Times New Roman" pitchFamily="18" charset="0"/>
              <a:cs typeface="Arial" charset="0"/>
            </a:endParaRPr>
          </a:p>
          <a:p>
            <a:pPr>
              <a:spcBef>
                <a:spcPct val="0"/>
              </a:spcBef>
            </a:pPr>
            <a:r>
              <a:rPr lang="ru-RU" sz="800" dirty="0" smtClean="0">
                <a:ea typeface="Times New Roman" pitchFamily="18" charset="0"/>
                <a:cs typeface="Arial" charset="0"/>
              </a:rPr>
              <a:t>Если обследование рекомендуется врачом, то назначение должно быть написано в карточке пациента, и пациенту должно быть назначено время на обследование, причем направление может быть выписано не только в муниципальные учреждения, но и в частные медицинские учреждения, включенные в программу ОМС.</a:t>
            </a:r>
            <a:endParaRPr lang="ru-RU" sz="800" dirty="0" smtClean="0">
              <a:latin typeface="Arial" charset="0"/>
              <a:ea typeface="Times New Roman" pitchFamily="18" charset="0"/>
              <a:cs typeface="Arial" charset="0"/>
            </a:endParaRPr>
          </a:p>
          <a:p>
            <a:pPr>
              <a:spcBef>
                <a:spcPct val="0"/>
              </a:spcBef>
            </a:pPr>
            <a:r>
              <a:rPr lang="ru-RU" sz="800" dirty="0" smtClean="0">
                <a:ea typeface="Times New Roman" pitchFamily="18" charset="0"/>
                <a:cs typeface="Arial" charset="0"/>
              </a:rPr>
              <a:t>Входит ли обследование в стандарт лечения и в бесплатную территориальную программу, можно узнать по телефону в своем фонде ОМС. А также можно спросить об этом у представителя фонда в поликлинике, посмотреть территориальную программу в Интернете, сходить на прием к заведующей</a:t>
            </a:r>
            <a:endParaRPr lang="ru-RU" sz="800" dirty="0" smtClean="0">
              <a:latin typeface="Arial" charset="0"/>
              <a:ea typeface="Times New Roman" pitchFamily="18" charset="0"/>
              <a:cs typeface="Arial" charset="0"/>
            </a:endParaRPr>
          </a:p>
          <a:p>
            <a:pPr>
              <a:spcBef>
                <a:spcPct val="0"/>
              </a:spcBef>
            </a:pPr>
            <a:r>
              <a:rPr lang="ru-RU" sz="800" dirty="0" smtClean="0">
                <a:ea typeface="Times New Roman" pitchFamily="18" charset="0"/>
                <a:cs typeface="Arial" charset="0"/>
              </a:rPr>
              <a:t>поликлиники. Она может сказать, что такие случаи достаточно распространены.</a:t>
            </a:r>
            <a:endParaRPr lang="ru-RU" sz="800" dirty="0" smtClean="0">
              <a:latin typeface="Arial" charset="0"/>
              <a:ea typeface="Times New Roman" pitchFamily="18" charset="0"/>
              <a:cs typeface="Arial" charset="0"/>
            </a:endParaRPr>
          </a:p>
          <a:p>
            <a:pPr>
              <a:spcBef>
                <a:spcPct val="0"/>
              </a:spcBef>
            </a:pPr>
            <a:r>
              <a:rPr lang="ru-RU" sz="800" dirty="0" smtClean="0">
                <a:ea typeface="Times New Roman" pitchFamily="18" charset="0"/>
                <a:cs typeface="Arial" charset="0"/>
              </a:rPr>
              <a:t>Талончиков на обследование на всех не хватает, вы будете ждать долго. В этом случае вы имеете право позвонить по «горячему телефону» в Министерство здравоохранения РО: (863) 263-20-50, 242-41-09 либо на «горячую линию» </a:t>
            </a:r>
            <a:r>
              <a:rPr lang="ru-RU" sz="800" dirty="0" err="1" smtClean="0">
                <a:ea typeface="Times New Roman" pitchFamily="18" charset="0"/>
                <a:cs typeface="Arial" charset="0"/>
              </a:rPr>
              <a:t>Росздравнадзора</a:t>
            </a:r>
            <a:r>
              <a:rPr lang="ru-RU" sz="800" dirty="0" smtClean="0">
                <a:ea typeface="Times New Roman" pitchFamily="18" charset="0"/>
                <a:cs typeface="Arial" charset="0"/>
              </a:rPr>
              <a:t> РО (863) 286-98-16 и там задать вопросы относительно</a:t>
            </a:r>
            <a:endParaRPr lang="ru-RU" sz="800" dirty="0" smtClean="0">
              <a:latin typeface="Arial" charset="0"/>
              <a:ea typeface="Times New Roman" pitchFamily="18" charset="0"/>
              <a:cs typeface="Arial" charset="0"/>
            </a:endParaRPr>
          </a:p>
          <a:p>
            <a:pPr>
              <a:spcBef>
                <a:spcPct val="0"/>
              </a:spcBef>
            </a:pPr>
            <a:r>
              <a:rPr lang="ru-RU" sz="800" dirty="0" smtClean="0">
                <a:ea typeface="Times New Roman" pitchFamily="18" charset="0"/>
                <a:cs typeface="Arial" charset="0"/>
              </a:rPr>
              <a:t>Себя.</a:t>
            </a:r>
            <a:endParaRPr lang="ru-RU" sz="800" dirty="0" smtClean="0">
              <a:latin typeface="Arial" charset="0"/>
              <a:ea typeface="Times New Roman" pitchFamily="18" charset="0"/>
              <a:cs typeface="Arial"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508383"/>
          </a:xfrm>
        </p:spPr>
        <p:txBody>
          <a:bodyPr>
            <a:normAutofit/>
          </a:bodyPr>
          <a:lstStyle/>
          <a:p>
            <a:r>
              <a:rPr lang="ru-RU" sz="1200" dirty="0" smtClean="0"/>
              <a:t>Социальные сети- группа  В КОНТАКТЕ </a:t>
            </a:r>
            <a:endParaRPr lang="ru-RU" sz="1200" dirty="0"/>
          </a:p>
        </p:txBody>
      </p:sp>
      <p:pic>
        <p:nvPicPr>
          <p:cNvPr id="3" name="Picture 4" descr="G:\С рабочего стола\Инвалиды\ОООИБРС\ЦСРИ\Ноябрь 2016 - проект\кубики2.png"/>
          <p:cNvPicPr>
            <a:picLocks noChangeAspect="1" noChangeArrowheads="1"/>
          </p:cNvPicPr>
          <p:nvPr/>
        </p:nvPicPr>
        <p:blipFill>
          <a:blip r:embed="rId2" cstate="print"/>
          <a:srcRect/>
          <a:stretch>
            <a:fillRect/>
          </a:stretch>
        </p:blipFill>
        <p:spPr bwMode="auto">
          <a:xfrm>
            <a:off x="0" y="4505442"/>
            <a:ext cx="1763688" cy="638058"/>
          </a:xfrm>
          <a:prstGeom prst="rect">
            <a:avLst/>
          </a:prstGeom>
          <a:noFill/>
        </p:spPr>
      </p:pic>
      <p:pic>
        <p:nvPicPr>
          <p:cNvPr id="4" name="Picture 5" descr="G:\С рабочего стола\Инвалиды\ОООИБРС\ЦСРИ\Ноябрь 2016 - проект\кубики1.png"/>
          <p:cNvPicPr>
            <a:picLocks noChangeAspect="1" noChangeArrowheads="1"/>
          </p:cNvPicPr>
          <p:nvPr/>
        </p:nvPicPr>
        <p:blipFill>
          <a:blip r:embed="rId3" cstate="print"/>
          <a:srcRect/>
          <a:stretch>
            <a:fillRect/>
          </a:stretch>
        </p:blipFill>
        <p:spPr bwMode="auto">
          <a:xfrm>
            <a:off x="7683432" y="0"/>
            <a:ext cx="1460567" cy="627534"/>
          </a:xfrm>
          <a:prstGeom prst="rect">
            <a:avLst/>
          </a:prstGeom>
          <a:noFill/>
        </p:spPr>
      </p:pic>
      <p:sp>
        <p:nvSpPr>
          <p:cNvPr id="5" name="Прямоугольник 4"/>
          <p:cNvSpPr/>
          <p:nvPr/>
        </p:nvSpPr>
        <p:spPr>
          <a:xfrm>
            <a:off x="2286000" y="357172"/>
            <a:ext cx="4572000" cy="2585323"/>
          </a:xfrm>
          <a:prstGeom prst="rect">
            <a:avLst/>
          </a:prstGeom>
        </p:spPr>
        <p:txBody>
          <a:bodyPr wrap="square">
            <a:spAutoFit/>
          </a:bodyPr>
          <a:lstStyle/>
          <a:p>
            <a:pPr algn="ctr"/>
            <a:endParaRPr lang="ru-RU" dirty="0" smtClean="0"/>
          </a:p>
          <a:p>
            <a:pPr algn="ctr"/>
            <a:r>
              <a:rPr lang="ru-RU" sz="1200" dirty="0" smtClean="0"/>
              <a:t>Добрый день всем! для тех, кто живет в Таганроге - внимание, я приглашаю вас 18 апреля в 11 часов в библиотеку Чехова - на школу приглашаю заместителя директора частной медицинской компании "21 век", это организация как и многие другие, входит в систему ОМС, т.е. оказывает нам бесплатные медицинские услуги по полису. Для тех, кто живет не в Таганроге я расскажу потом на страничке, где и как можно взять направление в медицинскую компанию, работающую в системе ОМС. Все частные медицинские компании, которые входят в систему ОМС, делают по направлению различные УЗИ, гинеколог, реабилитационные услуги (зарядка, массаж, тренажеры), на это все можно и нужно взять направление у врача вашей поликлиники.</a:t>
            </a:r>
            <a:r>
              <a:rPr lang="en-US" sz="1200" dirty="0" smtClean="0"/>
              <a:t>b8a8</a:t>
            </a:r>
            <a:endParaRPr lang="ru-RU" sz="1200" dirty="0" smtClean="0"/>
          </a:p>
        </p:txBody>
      </p:sp>
      <p:sp>
        <p:nvSpPr>
          <p:cNvPr id="6" name="Прямоугольник 5"/>
          <p:cNvSpPr/>
          <p:nvPr/>
        </p:nvSpPr>
        <p:spPr>
          <a:xfrm>
            <a:off x="2285984" y="3143254"/>
            <a:ext cx="4408504" cy="923330"/>
          </a:xfrm>
          <a:prstGeom prst="rect">
            <a:avLst/>
          </a:prstGeom>
        </p:spPr>
        <p:txBody>
          <a:bodyPr wrap="square">
            <a:spAutoFit/>
          </a:bodyPr>
          <a:lstStyle/>
          <a:p>
            <a:pPr lvl="0" algn="ctr"/>
            <a:r>
              <a:rPr lang="en-US" dirty="0" smtClean="0">
                <a:solidFill>
                  <a:srgbClr val="0070C0"/>
                </a:solidFill>
                <a:hlinkClick r:id="rId4"/>
              </a:rPr>
              <a:t>https://vk.com/doc184400211_446694249?hash=b9c2c5ec5638320793&amp;dl=015374043a8b06</a:t>
            </a:r>
            <a:endParaRPr lang="ru-RU" dirty="0" smtClean="0">
              <a:solidFill>
                <a:srgbClr val="0070C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508383"/>
          </a:xfrm>
        </p:spPr>
        <p:txBody>
          <a:bodyPr>
            <a:normAutofit/>
          </a:bodyPr>
          <a:lstStyle/>
          <a:p>
            <a:r>
              <a:rPr lang="ru-RU" sz="1200" i="1" dirty="0" smtClean="0"/>
              <a:t>Социальные сети партнеров</a:t>
            </a:r>
            <a:endParaRPr lang="ru-RU" sz="1200" dirty="0"/>
          </a:p>
        </p:txBody>
      </p:sp>
      <p:pic>
        <p:nvPicPr>
          <p:cNvPr id="3" name="Picture 4" descr="G:\С рабочего стола\Инвалиды\ОООИБРС\ЦСРИ\Ноябрь 2016 - проект\кубики2.png"/>
          <p:cNvPicPr>
            <a:picLocks noChangeAspect="1" noChangeArrowheads="1"/>
          </p:cNvPicPr>
          <p:nvPr/>
        </p:nvPicPr>
        <p:blipFill>
          <a:blip r:embed="rId2" cstate="print"/>
          <a:srcRect/>
          <a:stretch>
            <a:fillRect/>
          </a:stretch>
        </p:blipFill>
        <p:spPr bwMode="auto">
          <a:xfrm>
            <a:off x="0" y="4505442"/>
            <a:ext cx="1763688" cy="638058"/>
          </a:xfrm>
          <a:prstGeom prst="rect">
            <a:avLst/>
          </a:prstGeom>
          <a:noFill/>
        </p:spPr>
      </p:pic>
      <p:pic>
        <p:nvPicPr>
          <p:cNvPr id="4" name="Picture 5" descr="G:\С рабочего стола\Инвалиды\ОООИБРС\ЦСРИ\Ноябрь 2016 - проект\кубики1.png"/>
          <p:cNvPicPr>
            <a:picLocks noChangeAspect="1" noChangeArrowheads="1"/>
          </p:cNvPicPr>
          <p:nvPr/>
        </p:nvPicPr>
        <p:blipFill>
          <a:blip r:embed="rId3" cstate="print"/>
          <a:srcRect/>
          <a:stretch>
            <a:fillRect/>
          </a:stretch>
        </p:blipFill>
        <p:spPr bwMode="auto">
          <a:xfrm>
            <a:off x="7683432" y="0"/>
            <a:ext cx="1460567" cy="627534"/>
          </a:xfrm>
          <a:prstGeom prst="rect">
            <a:avLst/>
          </a:prstGeom>
          <a:noFill/>
        </p:spPr>
      </p:pic>
      <p:sp>
        <p:nvSpPr>
          <p:cNvPr id="5" name="Прямоугольник 4"/>
          <p:cNvSpPr/>
          <p:nvPr/>
        </p:nvSpPr>
        <p:spPr>
          <a:xfrm>
            <a:off x="785786" y="785800"/>
            <a:ext cx="7286676" cy="1938992"/>
          </a:xfrm>
          <a:prstGeom prst="rect">
            <a:avLst/>
          </a:prstGeom>
        </p:spPr>
        <p:txBody>
          <a:bodyPr wrap="square">
            <a:spAutoFit/>
          </a:bodyPr>
          <a:lstStyle/>
          <a:p>
            <a:r>
              <a:rPr lang="ru-RU" sz="1200" dirty="0" smtClean="0"/>
              <a:t>Познакомились с членами общества глухонемых г Таганрога.</a:t>
            </a:r>
            <a:br>
              <a:rPr lang="ru-RU" sz="1200" dirty="0" smtClean="0"/>
            </a:br>
            <a:r>
              <a:rPr lang="ru-RU" sz="1200" dirty="0" smtClean="0"/>
              <a:t>На встрече поговорили, при помощи Людмилы Николаевны </a:t>
            </a:r>
            <a:r>
              <a:rPr lang="ru-RU" sz="1200" dirty="0" err="1" smtClean="0"/>
              <a:t>сурдопереводчика</a:t>
            </a:r>
            <a:r>
              <a:rPr lang="ru-RU" sz="1200" dirty="0" smtClean="0"/>
              <a:t> общества, о Православной вере, о Таинстве Крещения и зачем человеку необходимо креститься и многое другое. Пообщались на разные темы: о чародействе и колдовстве, почему ни в коем случае нельзя прибегать к помощи колдунов и знахарей; ответил на вопросы о церковной жизни, Богослужениях и Таинствах церкви, и причинах болезней человека и на многие другие. В ходе встречи были описаны специфические нужды людей с поврежденным слухом. Для меня были очень важны мнения членов общества о том, что можно предпринять для того, чтобы удовлетворить их религиозные и духовные нужды. Их души жаждут общения с Богом, веры и общения в любви к ближнему, хотят быть приобщенными и любимыми, желают общения во Христе и то, что им дает Православная Церковь – лучшее средство для удовлетворения этой духовной нужды.</a:t>
            </a:r>
          </a:p>
        </p:txBody>
      </p:sp>
      <p:pic>
        <p:nvPicPr>
          <p:cNvPr id="6" name="Picture 4" descr="D:\НОВЫЕ ДОКУМЕНТЫ НА НОВЫЕ ГРАНТЫ\-foRbRahyWo.jpg"/>
          <p:cNvPicPr>
            <a:picLocks noChangeAspect="1" noChangeArrowheads="1"/>
          </p:cNvPicPr>
          <p:nvPr/>
        </p:nvPicPr>
        <p:blipFill>
          <a:blip r:embed="rId4" cstate="print"/>
          <a:srcRect/>
          <a:stretch>
            <a:fillRect/>
          </a:stretch>
        </p:blipFill>
        <p:spPr bwMode="auto">
          <a:xfrm>
            <a:off x="928662" y="2643188"/>
            <a:ext cx="2762245" cy="2071684"/>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222631"/>
          </a:xfrm>
        </p:spPr>
        <p:txBody>
          <a:bodyPr>
            <a:normAutofit fontScale="90000"/>
          </a:bodyPr>
          <a:lstStyle/>
          <a:p>
            <a:r>
              <a:rPr lang="ru-RU" sz="1100" dirty="0" smtClean="0"/>
              <a:t>Интернет -сайт</a:t>
            </a:r>
            <a:endParaRPr lang="ru-RU" sz="1100" dirty="0"/>
          </a:p>
        </p:txBody>
      </p:sp>
      <p:pic>
        <p:nvPicPr>
          <p:cNvPr id="3" name="Picture 4" descr="G:\С рабочего стола\Инвалиды\ОООИБРС\ЦСРИ\Ноябрь 2016 - проект\кубики2.png"/>
          <p:cNvPicPr>
            <a:picLocks noChangeAspect="1" noChangeArrowheads="1"/>
          </p:cNvPicPr>
          <p:nvPr/>
        </p:nvPicPr>
        <p:blipFill>
          <a:blip r:embed="rId2" cstate="print"/>
          <a:srcRect/>
          <a:stretch>
            <a:fillRect/>
          </a:stretch>
        </p:blipFill>
        <p:spPr bwMode="auto">
          <a:xfrm>
            <a:off x="0" y="4505442"/>
            <a:ext cx="1763688" cy="638058"/>
          </a:xfrm>
          <a:prstGeom prst="rect">
            <a:avLst/>
          </a:prstGeom>
          <a:noFill/>
        </p:spPr>
      </p:pic>
      <p:pic>
        <p:nvPicPr>
          <p:cNvPr id="4" name="Picture 5" descr="G:\С рабочего стола\Инвалиды\ОООИБРС\ЦСРИ\Ноябрь 2016 - проект\кубики1.png"/>
          <p:cNvPicPr>
            <a:picLocks noChangeAspect="1" noChangeArrowheads="1"/>
          </p:cNvPicPr>
          <p:nvPr/>
        </p:nvPicPr>
        <p:blipFill>
          <a:blip r:embed="rId3" cstate="print"/>
          <a:srcRect/>
          <a:stretch>
            <a:fillRect/>
          </a:stretch>
        </p:blipFill>
        <p:spPr bwMode="auto">
          <a:xfrm>
            <a:off x="7683432" y="0"/>
            <a:ext cx="1460567" cy="627534"/>
          </a:xfrm>
          <a:prstGeom prst="rect">
            <a:avLst/>
          </a:prstGeom>
          <a:noFill/>
        </p:spPr>
      </p:pic>
      <p:sp>
        <p:nvSpPr>
          <p:cNvPr id="5" name="Прямоугольник 4"/>
          <p:cNvSpPr/>
          <p:nvPr/>
        </p:nvSpPr>
        <p:spPr>
          <a:xfrm>
            <a:off x="642910" y="642925"/>
            <a:ext cx="7572428" cy="2554545"/>
          </a:xfrm>
          <a:prstGeom prst="rect">
            <a:avLst/>
          </a:prstGeom>
        </p:spPr>
        <p:txBody>
          <a:bodyPr wrap="square">
            <a:spAutoFit/>
          </a:bodyPr>
          <a:lstStyle/>
          <a:p>
            <a:r>
              <a:rPr lang="ru-RU" sz="1000" dirty="0" smtClean="0">
                <a:hlinkClick r:id="rId4"/>
              </a:rPr>
              <a:t>Опубликовано 17 Января</a:t>
            </a:r>
            <a:r>
              <a:rPr lang="ru-RU" sz="1000" dirty="0" smtClean="0"/>
              <a:t> ·</a:t>
            </a:r>
          </a:p>
          <a:p>
            <a:pPr>
              <a:buFont typeface="Arial" charset="0"/>
              <a:buNone/>
            </a:pPr>
            <a:r>
              <a:rPr lang="ru-RU" sz="1000" dirty="0" smtClean="0"/>
              <a:t>13.12.2016 Таганрог. Школа пациентов в Центре Семейной Реабилитации</a:t>
            </a:r>
          </a:p>
          <a:p>
            <a:pPr>
              <a:buFont typeface="Arial" charset="0"/>
              <a:buNone/>
            </a:pPr>
            <a:r>
              <a:rPr lang="ru-RU" sz="1000" dirty="0" smtClean="0"/>
              <a:t>13 декабря 2016 года в рамках реализации проекта «Центр семейной реабилитации инвалидов» в Таганроге прошла очередная встреча с теми, кто решил поговорить на тему о качественной медицинской помощи.</a:t>
            </a:r>
          </a:p>
          <a:p>
            <a:pPr>
              <a:buFont typeface="Arial" charset="0"/>
              <a:buNone/>
            </a:pPr>
            <a:r>
              <a:rPr lang="ru-RU" sz="1000" dirty="0" smtClean="0"/>
              <a:t>На этот раз присутствующим были интересны моменты о том:</a:t>
            </a:r>
          </a:p>
          <a:p>
            <a:pPr>
              <a:buFont typeface="Arial" charset="0"/>
              <a:buNone/>
            </a:pPr>
            <a:r>
              <a:rPr lang="ru-RU" sz="1000" dirty="0" smtClean="0"/>
              <a:t>Что и где пациент может получить по полису ОМС;</a:t>
            </a:r>
          </a:p>
          <a:p>
            <a:pPr>
              <a:buFont typeface="Arial" charset="0"/>
              <a:buNone/>
            </a:pPr>
            <a:r>
              <a:rPr lang="ru-RU" sz="1000" dirty="0" smtClean="0"/>
              <a:t>Кто имеет право быть застрахованным лицом;</a:t>
            </a:r>
          </a:p>
          <a:p>
            <a:pPr>
              <a:buFont typeface="Arial" charset="0"/>
              <a:buNone/>
            </a:pPr>
            <a:r>
              <a:rPr lang="ru-RU" sz="1000" dirty="0" smtClean="0"/>
              <a:t>За что отвечает фонд обязательного медицинского страхования;</a:t>
            </a:r>
          </a:p>
          <a:p>
            <a:pPr>
              <a:buFont typeface="Arial" charset="0"/>
              <a:buNone/>
            </a:pPr>
            <a:r>
              <a:rPr lang="ru-RU" sz="1000" dirty="0" smtClean="0"/>
              <a:t>Кто возместит пациенту затраты на лечение;</a:t>
            </a:r>
          </a:p>
          <a:p>
            <a:pPr>
              <a:buFont typeface="Arial" charset="0"/>
              <a:buNone/>
            </a:pPr>
            <a:r>
              <a:rPr lang="ru-RU" sz="1000" dirty="0" smtClean="0"/>
              <a:t>Имеет ли право стационар требовать при госпитализации покупку препаратов за свой счет.</a:t>
            </a:r>
          </a:p>
          <a:p>
            <a:pPr>
              <a:buFont typeface="Arial" charset="0"/>
              <a:buNone/>
            </a:pPr>
            <a:r>
              <a:rPr lang="ru-RU" sz="1000" dirty="0" smtClean="0"/>
              <a:t>Для родителей присутствующих  на мероприятии детей  была специально освещена тема об информационном согласии подростка на медицинское вмешательство, что вызвало бурное обсуждение.</a:t>
            </a:r>
          </a:p>
          <a:p>
            <a:pPr>
              <a:buFont typeface="Arial" charset="0"/>
              <a:buNone/>
            </a:pPr>
            <a:r>
              <a:rPr lang="ru-RU" sz="1000" dirty="0" smtClean="0"/>
              <a:t>Кроме того, на встречу с теми, кто пришел в Центр семейной реабилитации, по просьбе членов организации, был приглашен отец Георгий, настоятель   прихода Серафима </a:t>
            </a:r>
            <a:r>
              <a:rPr lang="ru-RU" sz="1000" dirty="0" err="1" smtClean="0"/>
              <a:t>Саровского</a:t>
            </a:r>
            <a:r>
              <a:rPr lang="ru-RU" sz="1000" dirty="0" smtClean="0"/>
              <a:t>, который поговорил с инвалидами, ответил на их вопросы.  После трехчасовой беседы  состоялось чаепитие, особенно порадовавшее детей,  и разговор уже за столом, который касался  абсолютно разных тем, не затронутых при официальной  беседе.</a:t>
            </a:r>
          </a:p>
        </p:txBody>
      </p:sp>
      <p:pic>
        <p:nvPicPr>
          <p:cNvPr id="6" name="Picture 5" descr="D:\НОВЫЕ ДОКУМЕНТЫ НА НОВЫЕ ГРАНТЫ\002.JPG.86074cdc03878b20a2e5060c66b06508.JPG"/>
          <p:cNvPicPr>
            <a:picLocks noChangeAspect="1" noChangeArrowheads="1"/>
          </p:cNvPicPr>
          <p:nvPr/>
        </p:nvPicPr>
        <p:blipFill>
          <a:blip r:embed="rId5" cstate="print"/>
          <a:srcRect/>
          <a:stretch>
            <a:fillRect/>
          </a:stretch>
        </p:blipFill>
        <p:spPr bwMode="auto">
          <a:xfrm>
            <a:off x="2071670" y="3143254"/>
            <a:ext cx="2285589" cy="1714512"/>
          </a:xfrm>
          <a:prstGeom prst="rect">
            <a:avLst/>
          </a:prstGeom>
          <a:noFill/>
          <a:ln w="9525">
            <a:noFill/>
            <a:miter lim="800000"/>
            <a:headEnd/>
            <a:tailEnd/>
          </a:ln>
        </p:spPr>
      </p:pic>
      <p:pic>
        <p:nvPicPr>
          <p:cNvPr id="7" name="Picture 4" descr="D:\НОВЫЕ ДОКУМЕНТЫ НА НОВЫЕ ГРАНТЫ\13des2016_Shkola_pacientov_1.JPG"/>
          <p:cNvPicPr>
            <a:picLocks noChangeAspect="1" noChangeArrowheads="1"/>
          </p:cNvPicPr>
          <p:nvPr/>
        </p:nvPicPr>
        <p:blipFill>
          <a:blip r:embed="rId6" cstate="print"/>
          <a:srcRect/>
          <a:stretch>
            <a:fillRect/>
          </a:stretch>
        </p:blipFill>
        <p:spPr bwMode="auto">
          <a:xfrm>
            <a:off x="5095837" y="3143254"/>
            <a:ext cx="2333666" cy="1751012"/>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436945"/>
          </a:xfrm>
        </p:spPr>
        <p:txBody>
          <a:bodyPr>
            <a:normAutofit/>
          </a:bodyPr>
          <a:lstStyle/>
          <a:p>
            <a:r>
              <a:rPr lang="ru-RU" sz="1100" dirty="0" smtClean="0"/>
              <a:t>Интернет  страница партнера –Серафимовский приход</a:t>
            </a:r>
            <a:endParaRPr lang="ru-RU" sz="1100" dirty="0"/>
          </a:p>
        </p:txBody>
      </p:sp>
      <p:pic>
        <p:nvPicPr>
          <p:cNvPr id="3" name="Picture 4" descr="G:\С рабочего стола\Инвалиды\ОООИБРС\ЦСРИ\Ноябрь 2016 - проект\кубики2.png"/>
          <p:cNvPicPr>
            <a:picLocks noChangeAspect="1" noChangeArrowheads="1"/>
          </p:cNvPicPr>
          <p:nvPr/>
        </p:nvPicPr>
        <p:blipFill>
          <a:blip r:embed="rId2" cstate="print"/>
          <a:srcRect/>
          <a:stretch>
            <a:fillRect/>
          </a:stretch>
        </p:blipFill>
        <p:spPr bwMode="auto">
          <a:xfrm>
            <a:off x="0" y="4505442"/>
            <a:ext cx="1763688" cy="638058"/>
          </a:xfrm>
          <a:prstGeom prst="rect">
            <a:avLst/>
          </a:prstGeom>
          <a:noFill/>
        </p:spPr>
      </p:pic>
      <p:pic>
        <p:nvPicPr>
          <p:cNvPr id="4" name="Picture 5" descr="G:\С рабочего стола\Инвалиды\ОООИБРС\ЦСРИ\Ноябрь 2016 - проект\кубики1.png"/>
          <p:cNvPicPr>
            <a:picLocks noChangeAspect="1" noChangeArrowheads="1"/>
          </p:cNvPicPr>
          <p:nvPr/>
        </p:nvPicPr>
        <p:blipFill>
          <a:blip r:embed="rId3" cstate="print"/>
          <a:srcRect/>
          <a:stretch>
            <a:fillRect/>
          </a:stretch>
        </p:blipFill>
        <p:spPr bwMode="auto">
          <a:xfrm>
            <a:off x="7683432" y="0"/>
            <a:ext cx="1460567" cy="627534"/>
          </a:xfrm>
          <a:prstGeom prst="rect">
            <a:avLst/>
          </a:prstGeom>
          <a:noFill/>
        </p:spPr>
      </p:pic>
      <p:sp>
        <p:nvSpPr>
          <p:cNvPr id="5" name="Прямоугольник 4"/>
          <p:cNvSpPr/>
          <p:nvPr/>
        </p:nvSpPr>
        <p:spPr>
          <a:xfrm>
            <a:off x="642910" y="571486"/>
            <a:ext cx="7358114" cy="1169551"/>
          </a:xfrm>
          <a:prstGeom prst="rect">
            <a:avLst/>
          </a:prstGeom>
        </p:spPr>
        <p:txBody>
          <a:bodyPr wrap="square">
            <a:spAutoFit/>
          </a:bodyPr>
          <a:lstStyle/>
          <a:p>
            <a:r>
              <a:rPr lang="ru-RU" sz="1000" dirty="0" smtClean="0"/>
              <a:t>В муниципальной библиотеке им А.П.Чехова города Таганрога собрались члены РРООИ «Возрождение» на встречу с настоятелем Серафимовского прихода отцом Георгием Фоменко в рамках лектория «Азы православия». Священник подробно раскрыл тему :”Православие как </a:t>
            </a:r>
            <a:r>
              <a:rPr lang="ru-RU" sz="1000" dirty="0" err="1" smtClean="0"/>
              <a:t>истиный</a:t>
            </a:r>
            <a:r>
              <a:rPr lang="ru-RU" sz="1000" dirty="0" smtClean="0"/>
              <a:t> путь спасения”. Интересной и во многом новой для слушателей лектория была обширная информация об основных </a:t>
            </a:r>
            <a:r>
              <a:rPr lang="ru-RU" sz="1000" dirty="0" err="1" smtClean="0"/>
              <a:t>вероучительных</a:t>
            </a:r>
            <a:r>
              <a:rPr lang="ru-RU" sz="1000" dirty="0" smtClean="0"/>
              <a:t> истинах Православной Церкви дающих начало православному религиозному мировоззрению . Иисус Христос ставит нас перед выбором — поверить Ему или не поверить. А верить Ему — значит верить и Его словам о том, что Он — единственный Спаситель. У аудитории в процессе беседы возникало немало вопросов касающихся истории Православной Церкви</a:t>
            </a:r>
            <a:r>
              <a:rPr lang="ru-RU" sz="1000" b="1" dirty="0" smtClean="0"/>
              <a:t>.</a:t>
            </a:r>
            <a:r>
              <a:rPr lang="ru-RU" sz="1000" dirty="0" smtClean="0"/>
              <a:t> В конце лекции все присутствующие выразили надежду на продолжение общения на эту очень интересную тему.</a:t>
            </a:r>
          </a:p>
        </p:txBody>
      </p:sp>
      <p:pic>
        <p:nvPicPr>
          <p:cNvPr id="6" name="Picture 4" descr="D:\НОВЫЕ ДОКУМЕНТЫ НА НОВЫЕ ГРАНТЫ\17430734_984766634958824_2108777490_o-800x445.jpg"/>
          <p:cNvPicPr>
            <a:picLocks noChangeAspect="1" noChangeArrowheads="1"/>
          </p:cNvPicPr>
          <p:nvPr/>
        </p:nvPicPr>
        <p:blipFill>
          <a:blip r:embed="rId4" cstate="print"/>
          <a:srcRect/>
          <a:stretch>
            <a:fillRect/>
          </a:stretch>
        </p:blipFill>
        <p:spPr bwMode="auto">
          <a:xfrm>
            <a:off x="500034" y="1928808"/>
            <a:ext cx="2857489" cy="1942933"/>
          </a:xfrm>
          <a:prstGeom prst="rect">
            <a:avLst/>
          </a:prstGeom>
          <a:noFill/>
          <a:ln w="9525">
            <a:noFill/>
            <a:miter lim="800000"/>
            <a:headEnd/>
            <a:tailEnd/>
          </a:ln>
        </p:spPr>
      </p:pic>
      <p:pic>
        <p:nvPicPr>
          <p:cNvPr id="7" name="Picture 6" descr="D:\НОВЫЕ ДОКУМЕНТЫ НА НОВЫЕ ГРАНТЫ\17453726_984766668292154_1299825825_o-1024x768.jpg"/>
          <p:cNvPicPr>
            <a:picLocks noChangeAspect="1" noChangeArrowheads="1"/>
          </p:cNvPicPr>
          <p:nvPr/>
        </p:nvPicPr>
        <p:blipFill>
          <a:blip r:embed="rId5" cstate="print"/>
          <a:srcRect/>
          <a:stretch>
            <a:fillRect/>
          </a:stretch>
        </p:blipFill>
        <p:spPr bwMode="auto">
          <a:xfrm>
            <a:off x="3357554" y="2428874"/>
            <a:ext cx="2571731" cy="1928798"/>
          </a:xfrm>
          <a:prstGeom prst="rect">
            <a:avLst/>
          </a:prstGeom>
          <a:noFill/>
          <a:ln w="9525">
            <a:noFill/>
            <a:miter lim="800000"/>
            <a:headEnd/>
            <a:tailEnd/>
          </a:ln>
        </p:spPr>
      </p:pic>
      <p:pic>
        <p:nvPicPr>
          <p:cNvPr id="8" name="Picture 5" descr="D:\НОВЫЕ ДОКУМЕНТЫ НА НОВЫЕ ГРАНТЫ\17430748_984766638292157_2128987812_o-1024x768.jpg"/>
          <p:cNvPicPr>
            <a:picLocks noChangeAspect="1" noChangeArrowheads="1"/>
          </p:cNvPicPr>
          <p:nvPr/>
        </p:nvPicPr>
        <p:blipFill>
          <a:blip r:embed="rId6" cstate="print"/>
          <a:srcRect/>
          <a:stretch>
            <a:fillRect/>
          </a:stretch>
        </p:blipFill>
        <p:spPr bwMode="auto">
          <a:xfrm>
            <a:off x="5786446" y="2571750"/>
            <a:ext cx="2714652" cy="2036707"/>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722697"/>
          </a:xfrm>
        </p:spPr>
        <p:txBody>
          <a:bodyPr>
            <a:normAutofit/>
          </a:bodyPr>
          <a:lstStyle/>
          <a:p>
            <a:r>
              <a:rPr lang="ru-RU" sz="1600" b="1" dirty="0" smtClean="0"/>
              <a:t>Круглый стол по итогам реализации проекта. </a:t>
            </a:r>
            <a:endParaRPr lang="ru-RU" sz="1600" dirty="0"/>
          </a:p>
        </p:txBody>
      </p:sp>
      <p:sp>
        <p:nvSpPr>
          <p:cNvPr id="3" name="Прямоугольник 2"/>
          <p:cNvSpPr/>
          <p:nvPr/>
        </p:nvSpPr>
        <p:spPr>
          <a:xfrm>
            <a:off x="642910" y="1000114"/>
            <a:ext cx="7572428" cy="1323439"/>
          </a:xfrm>
          <a:prstGeom prst="rect">
            <a:avLst/>
          </a:prstGeom>
        </p:spPr>
        <p:txBody>
          <a:bodyPr wrap="square">
            <a:spAutoFit/>
          </a:bodyPr>
          <a:lstStyle/>
          <a:p>
            <a:r>
              <a:rPr lang="ru-RU" sz="1600" b="1" dirty="0" smtClean="0"/>
              <a:t>Проведен круглый стол по итогам реализации проекта. В круглом столе приняли участие представители НКО, органов власти, члены общественных организаций инвалидов, члены общественного совета по независимой оценке качества оказания медицинской помощи при Управлении социальной защиты населения, более 60 человек.</a:t>
            </a:r>
            <a:endParaRPr lang="ru-RU" sz="1600" dirty="0"/>
          </a:p>
        </p:txBody>
      </p:sp>
      <p:pic>
        <p:nvPicPr>
          <p:cNvPr id="4" name="Picture 5" descr="G:\С рабочего стола\Инвалиды\ОООИБРС\ЦСРИ\Ноябрь 2016 - проект\кубики1.png"/>
          <p:cNvPicPr>
            <a:picLocks noChangeAspect="1" noChangeArrowheads="1"/>
          </p:cNvPicPr>
          <p:nvPr/>
        </p:nvPicPr>
        <p:blipFill>
          <a:blip r:embed="rId2" cstate="print"/>
          <a:srcRect/>
          <a:stretch>
            <a:fillRect/>
          </a:stretch>
        </p:blipFill>
        <p:spPr bwMode="auto">
          <a:xfrm>
            <a:off x="7683432" y="0"/>
            <a:ext cx="1460567" cy="627534"/>
          </a:xfrm>
          <a:prstGeom prst="rect">
            <a:avLst/>
          </a:prstGeom>
          <a:noFill/>
        </p:spPr>
      </p:pic>
      <p:pic>
        <p:nvPicPr>
          <p:cNvPr id="1029" name="Picture 5" descr="C:\Users\Alla\Pictures\2017-07-19\014.JPG"/>
          <p:cNvPicPr>
            <a:picLocks noChangeAspect="1" noChangeArrowheads="1"/>
          </p:cNvPicPr>
          <p:nvPr/>
        </p:nvPicPr>
        <p:blipFill>
          <a:blip r:embed="rId3" cstate="print"/>
          <a:srcRect/>
          <a:stretch>
            <a:fillRect/>
          </a:stretch>
        </p:blipFill>
        <p:spPr bwMode="auto">
          <a:xfrm>
            <a:off x="2571736" y="2214560"/>
            <a:ext cx="3619525" cy="2714644"/>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проект ЦСРИ">
      <a:dk1>
        <a:srgbClr val="0070C0"/>
      </a:dk1>
      <a:lt1>
        <a:sysClr val="window" lastClr="FFFFFF"/>
      </a:lt1>
      <a:dk2>
        <a:srgbClr val="0B5394"/>
      </a:dk2>
      <a:lt2>
        <a:srgbClr val="DDEDFC"/>
      </a:lt2>
      <a:accent1>
        <a:srgbClr val="EF7F1A"/>
      </a:accent1>
      <a:accent2>
        <a:srgbClr val="59A9F2"/>
      </a:accent2>
      <a:accent3>
        <a:srgbClr val="FDF103"/>
      </a:accent3>
      <a:accent4>
        <a:srgbClr val="DFB503"/>
      </a:accent4>
      <a:accent5>
        <a:srgbClr val="FECC00"/>
      </a:accent5>
      <a:accent6>
        <a:srgbClr val="54BD06"/>
      </a:accent6>
      <a:hlink>
        <a:srgbClr val="EF7F1A"/>
      </a:hlink>
      <a:folHlink>
        <a:srgbClr val="FE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211</TotalTime>
  <Words>1078</Words>
  <Application>Microsoft Office PowerPoint</Application>
  <PresentationFormat>Экран (16:9)</PresentationFormat>
  <Paragraphs>73</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Круглый стол Подведение итогов проекта «Центр семейной реабилитации инвалидов» </vt:lpstr>
      <vt:lpstr>Встреча с психологом</vt:lpstr>
      <vt:lpstr>Информационные  ресурсы</vt:lpstr>
      <vt:lpstr>«Газета Дона» – печатное издание Ростовской области</vt:lpstr>
      <vt:lpstr>Социальные сети- группа  В КОНТАКТЕ </vt:lpstr>
      <vt:lpstr>Социальные сети партнеров</vt:lpstr>
      <vt:lpstr>Интернет -сайт</vt:lpstr>
      <vt:lpstr>Интернет  страница партнера –Серафимовский приход</vt:lpstr>
      <vt:lpstr>Круглый стол по итогам реализации проекта. </vt:lpstr>
      <vt:lpstr>Слайд 10</vt:lpstr>
      <vt:lpstr>Круглый стол по итогам реализации проекта. </vt:lpstr>
      <vt:lpstr>Некоторые  мероприятия в рамках проекта -Всемирный день борьбы с рассеянным склерозом </vt:lpstr>
      <vt:lpstr>Некоторые мероприятия в рамках проекта- Майские встречи с юристом </vt:lpstr>
      <vt:lpstr>Подведение итогов</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dc:creator>
  <cp:lastModifiedBy>Лен-Зай</cp:lastModifiedBy>
  <cp:revision>28</cp:revision>
  <dcterms:created xsi:type="dcterms:W3CDTF">2016-12-09T18:51:36Z</dcterms:created>
  <dcterms:modified xsi:type="dcterms:W3CDTF">2017-08-26T04:21:41Z</dcterms:modified>
</cp:coreProperties>
</file>