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78" r:id="rId4"/>
    <p:sldId id="279" r:id="rId5"/>
    <p:sldId id="263" r:id="rId6"/>
    <p:sldId id="273" r:id="rId7"/>
    <p:sldId id="257" r:id="rId8"/>
    <p:sldId id="258" r:id="rId9"/>
    <p:sldId id="259" r:id="rId10"/>
    <p:sldId id="264" r:id="rId11"/>
    <p:sldId id="265" r:id="rId12"/>
    <p:sldId id="266" r:id="rId13"/>
    <p:sldId id="267" r:id="rId14"/>
    <p:sldId id="268" r:id="rId15"/>
    <p:sldId id="269" r:id="rId16"/>
    <p:sldId id="270" r:id="rId17"/>
    <p:sldId id="276" r:id="rId18"/>
    <p:sldId id="275" r:id="rId19"/>
    <p:sldId id="280" r:id="rId20"/>
    <p:sldId id="271" r:id="rId21"/>
  </p:sldIdLst>
  <p:sldSz cx="9144000" cy="5143500" type="screen16x9"/>
  <p:notesSz cx="6858000" cy="9144000"/>
  <p:defaultTextStyle>
    <a:defPPr>
      <a:defRPr lang="ru-RU"/>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B1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87" autoAdjust="0"/>
    <p:restoredTop sz="94660"/>
  </p:normalViewPr>
  <p:slideViewPr>
    <p:cSldViewPr>
      <p:cViewPr varScale="1">
        <p:scale>
          <a:sx n="100" d="100"/>
          <a:sy n="100" d="100"/>
        </p:scale>
        <p:origin x="-96" y="-690"/>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28E4BF42-77E1-4F54-BDB9-72DA80B611F9}" type="datetimeFigureOut">
              <a:rPr lang="ru-RU"/>
              <a:pPr>
                <a:defRPr/>
              </a:pPr>
              <a:t>26.08.2017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AB5DB2C-E970-460D-A6A2-777032309796}"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3259CAD-93E6-417B-B683-4AF913F2AADF}" type="datetimeFigureOut">
              <a:rPr lang="ru-RU"/>
              <a:pPr>
                <a:defRPr/>
              </a:pPr>
              <a:t>26.08.2017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33EC6B9-2D18-4F87-97A5-8498E0CD0EE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4781"/>
            <a:ext cx="2057400" cy="32908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4781"/>
            <a:ext cx="6019800" cy="32908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F411DA6-1B0E-4C07-85A3-4C0E98B7650E}" type="datetimeFigureOut">
              <a:rPr lang="ru-RU"/>
              <a:pPr>
                <a:defRPr/>
              </a:pPr>
              <a:t>26.08.2017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E45AF49-5B6E-4A9A-B9C2-2B3A40562EF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EB03511-B73D-4387-832A-D0E7F0CD4C8C}" type="datetimeFigureOut">
              <a:rPr lang="ru-RU"/>
              <a:pPr>
                <a:defRPr/>
              </a:pPr>
              <a:t>26.08.2017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DADB573-433A-4E87-A63A-7F722A40613F}"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267CDB85-C6FF-4B3F-8F94-F113189320B5}" type="datetimeFigureOut">
              <a:rPr lang="ru-RU"/>
              <a:pPr>
                <a:defRPr/>
              </a:pPr>
              <a:t>26.08.2017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C0C5F42-01F0-4339-92AA-87344D039548}"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0CCEDF14-30D6-4ABA-8262-83B033827BCA}" type="datetimeFigureOut">
              <a:rPr lang="ru-RU"/>
              <a:pPr>
                <a:defRPr/>
              </a:pPr>
              <a:t>26.08.2017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9D10A99-D64D-44E1-84A4-A04AD4301A0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4AC56A9-50D8-4F30-A216-8E47D93F3CF3}" type="datetimeFigureOut">
              <a:rPr lang="ru-RU"/>
              <a:pPr>
                <a:defRPr/>
              </a:pPr>
              <a:t>26.08.2017</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3E8EE389-031A-412E-A112-CB82C7AF77D4}"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A3ECB5C-DD87-4413-A068-4305D091EEEF}" type="datetimeFigureOut">
              <a:rPr lang="ru-RU"/>
              <a:pPr>
                <a:defRPr/>
              </a:pPr>
              <a:t>26.08.2017</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EDA56C3A-200C-4DBA-A2EA-F69D9BF1587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DCB3CE53-6E39-4484-A483-0C1C27D934BC}" type="datetimeFigureOut">
              <a:rPr lang="ru-RU"/>
              <a:pPr>
                <a:defRPr/>
              </a:pPr>
              <a:t>26.08.2017</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59E41490-232C-4AC2-8D67-FA4596C006E8}"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EBEB65F-303C-4D1F-9E93-4BACAF4CDB9B}" type="datetimeFigureOut">
              <a:rPr lang="ru-RU"/>
              <a:pPr>
                <a:defRPr/>
              </a:pPr>
              <a:t>26.08.2017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467DA8E-E6E2-4D30-ADE1-5EB9B68CFC6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2894C7B-0136-4227-8C54-D4A03BA48BF4}" type="datetimeFigureOut">
              <a:rPr lang="ru-RU"/>
              <a:pPr>
                <a:defRPr/>
              </a:pPr>
              <a:t>26.08.2017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672BB91-4BEC-4E3B-9C98-AC65FBF62937}"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EAC8D9E-F4EB-4ACC-8B23-B4ED5FD4EC5A}" type="datetimeFigureOut">
              <a:rPr lang="ru-RU"/>
              <a:pPr>
                <a:defRPr/>
              </a:pPr>
              <a:t>26.08.2017</a:t>
            </a:fld>
            <a:endParaRPr lang="ru-RU"/>
          </a:p>
        </p:txBody>
      </p:sp>
      <p:sp>
        <p:nvSpPr>
          <p:cNvPr id="5" name="Нижний колонтитул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2DEB470-0F2C-430B-8E36-33D51A2635C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5.png"/><Relationship Id="rId7" Type="http://schemas.openxmlformats.org/officeDocument/2006/relationships/image" Target="../media/image33.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hyperlink" Target="http://ms.samaradom.ru/2014-12-28-16-55-06/czsri-proekt-oprf-qpokrovq/1184-18042017-krasnodar-vyezdnoe-zanyatie-konsultacziya.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7.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hyperlink" Target="http://ms.samaradom.ru/2014-12-28-16-55-06/czsri-proekt-oprf-qpokrovq/1187-29042017-aprelskie-zanyatiya-v-krasnodare.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0.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hyperlink" Target="http://ms.samaradom.ru/2014-12-28-16-55-06/czsri-proekt-oprf-qpokrovq/1195-06052017-krasnodar-majskoe-vyezdnoe-zanyatie-na-rechnoj-progulke.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4.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5.png"/><Relationship Id="rId7" Type="http://schemas.openxmlformats.org/officeDocument/2006/relationships/image" Target="../media/image47.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hyperlink" Target="http://ms.samaradom.ru/2014-12-28-16-55-06/czsri-proekt-oprf-qpokrovq/1231-1016172324062017-krasnodar-vdrs-2017-vyezdnoe-i-mestnye-meropriyatiya.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hyperlink" Target="http://ms.samaradom.ru/2014-12-28-16-55-06/czsri-proekt-oprf-qpokrovq/1272-08152229072017-krasnodar-iyulskie-zanyatiya-v-czentre-semejnoj-reabilitaczii-invalidov.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hyperlink" Target="http://ms.samaradom.ru/2014-12-28-16-55-06/czsri-proekt-oprf-qpokrovq/1273-05121926082017-krasnodar-press-reliz.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3.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hyperlink" Target="http://www.in-personal.r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hyperlink" Target="http://ms.samaradom.ru/2014-12-28-16-55-06/czsri-proekt-oprf-qpokrovq/1146-08022017-krasnodar-vyezdnaya-shkola-paczientov.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5.png"/><Relationship Id="rId7" Type="http://schemas.openxmlformats.org/officeDocument/2006/relationships/image" Target="../media/image27.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288" y="411163"/>
            <a:ext cx="8424862" cy="1800225"/>
          </a:xfrm>
        </p:spPr>
        <p:txBody>
          <a:bodyPr rtlCol="0">
            <a:noAutofit/>
          </a:bodyPr>
          <a:lstStyle/>
          <a:p>
            <a:pPr eaLnBrk="1" fontAlgn="auto" hangingPunct="1">
              <a:spcAft>
                <a:spcPts val="0"/>
              </a:spcAft>
              <a:defRPr/>
            </a:pPr>
            <a:r>
              <a:rPr lang="ru-RU" sz="3200" b="1" dirty="0" smtClean="0"/>
              <a:t>Круглый стол</a:t>
            </a:r>
            <a:br>
              <a:rPr lang="ru-RU" sz="3200" b="1" dirty="0" smtClean="0"/>
            </a:br>
            <a:r>
              <a:rPr lang="ru-RU" sz="3200" b="1" dirty="0" smtClean="0"/>
              <a:t>Подведение итогов проекта</a:t>
            </a:r>
            <a:br>
              <a:rPr lang="ru-RU" sz="3200" b="1" dirty="0" smtClean="0"/>
            </a:br>
            <a:r>
              <a:rPr lang="ru-RU" sz="3200" b="1" dirty="0" smtClean="0"/>
              <a:t>«Центр семейной реабилитации инвалидов» </a:t>
            </a:r>
            <a:endParaRPr lang="ru-RU" sz="3200" b="1" dirty="0">
              <a:latin typeface="+mn-lt"/>
              <a:ea typeface="Verdana" pitchFamily="34" charset="0"/>
              <a:cs typeface="Verdana" pitchFamily="34" charset="0"/>
            </a:endParaRPr>
          </a:p>
        </p:txBody>
      </p:sp>
      <p:sp>
        <p:nvSpPr>
          <p:cNvPr id="3" name="Подзаголовок 2"/>
          <p:cNvSpPr>
            <a:spLocks noGrp="1"/>
          </p:cNvSpPr>
          <p:nvPr>
            <p:ph type="subTitle" idx="1"/>
          </p:nvPr>
        </p:nvSpPr>
        <p:spPr>
          <a:xfrm>
            <a:off x="611188" y="3724275"/>
            <a:ext cx="7993062" cy="738188"/>
          </a:xfrm>
        </p:spPr>
        <p:txBody>
          <a:bodyPr rtlCol="0">
            <a:normAutofit fontScale="55000" lnSpcReduction="20000"/>
          </a:bodyPr>
          <a:lstStyle/>
          <a:p>
            <a:r>
              <a:rPr lang="ru-RU" sz="2400" dirty="0" smtClean="0"/>
              <a:t>При реализации проекта используются средства государственной поддержки, выделенные в качестве гранта в соответствии с распоряжением Президента Российской Федерации от 05.04.2016 №68-рп и на основании конкурса, проведенного Благотворительным фондом «Покров»</a:t>
            </a:r>
            <a:endParaRPr lang="ru-RU" sz="2400" dirty="0">
              <a:solidFill>
                <a:srgbClr val="0033CC"/>
              </a:solidFill>
            </a:endParaRPr>
          </a:p>
        </p:txBody>
      </p:sp>
      <p:sp>
        <p:nvSpPr>
          <p:cNvPr id="13315" name="Подзаголовок 2"/>
          <p:cNvSpPr txBox="1">
            <a:spLocks/>
          </p:cNvSpPr>
          <p:nvPr/>
        </p:nvSpPr>
        <p:spPr bwMode="auto">
          <a:xfrm>
            <a:off x="3132138" y="4516438"/>
            <a:ext cx="2952750" cy="358775"/>
          </a:xfrm>
          <a:prstGeom prst="rect">
            <a:avLst/>
          </a:prstGeom>
          <a:noFill/>
          <a:ln w="9525">
            <a:noFill/>
            <a:miter lim="800000"/>
            <a:headEnd/>
            <a:tailEnd/>
          </a:ln>
        </p:spPr>
        <p:txBody>
          <a:bodyPr/>
          <a:lstStyle/>
          <a:p>
            <a:pPr algn="ctr">
              <a:spcBef>
                <a:spcPct val="20000"/>
              </a:spcBef>
              <a:buFont typeface="Arial" charset="0"/>
              <a:buNone/>
            </a:pPr>
            <a:r>
              <a:rPr lang="ru-RU" sz="1800">
                <a:solidFill>
                  <a:schemeClr val="accent1"/>
                </a:solidFill>
                <a:latin typeface="Calibri" pitchFamily="34" charset="0"/>
              </a:rPr>
              <a:t>Краснодар, 2017</a:t>
            </a:r>
          </a:p>
        </p:txBody>
      </p:sp>
      <p:pic>
        <p:nvPicPr>
          <p:cNvPr id="13316" name="Picture 2" descr="G:\С рабочего стола\Инвалиды\ОООИБРС\ЦСРИ\Ноябрь 2016 - проект\лого+кубики.png"/>
          <p:cNvPicPr>
            <a:picLocks noChangeAspect="1" noChangeArrowheads="1"/>
          </p:cNvPicPr>
          <p:nvPr/>
        </p:nvPicPr>
        <p:blipFill>
          <a:blip r:embed="rId2" cstate="print"/>
          <a:srcRect/>
          <a:stretch>
            <a:fillRect/>
          </a:stretch>
        </p:blipFill>
        <p:spPr bwMode="auto">
          <a:xfrm>
            <a:off x="3779912" y="2139702"/>
            <a:ext cx="1674812" cy="1512887"/>
          </a:xfrm>
          <a:prstGeom prst="rect">
            <a:avLst/>
          </a:prstGeom>
          <a:noFill/>
          <a:ln w="9525">
            <a:noFill/>
            <a:miter lim="800000"/>
            <a:headEnd/>
            <a:tailEnd/>
          </a:ln>
        </p:spPr>
      </p:pic>
      <p:pic>
        <p:nvPicPr>
          <p:cNvPr id="13317" name="Picture 4" descr="G:\С рабочего стола\Инвалиды\ОООИБРС\ЦСРИ\Ноябрь 2016 - проект\кубики2.png"/>
          <p:cNvPicPr>
            <a:picLocks noChangeAspect="1" noChangeArrowheads="1"/>
          </p:cNvPicPr>
          <p:nvPr/>
        </p:nvPicPr>
        <p:blipFill>
          <a:blip r:embed="rId3" cstate="print"/>
          <a:srcRect/>
          <a:stretch>
            <a:fillRect/>
          </a:stretch>
        </p:blipFill>
        <p:spPr bwMode="auto">
          <a:xfrm>
            <a:off x="0" y="3854450"/>
            <a:ext cx="3563938" cy="1289050"/>
          </a:xfrm>
          <a:prstGeom prst="rect">
            <a:avLst/>
          </a:prstGeom>
          <a:noFill/>
          <a:ln w="9525">
            <a:noFill/>
            <a:miter lim="800000"/>
            <a:headEnd/>
            <a:tailEnd/>
          </a:ln>
        </p:spPr>
      </p:pic>
      <p:pic>
        <p:nvPicPr>
          <p:cNvPr id="13318" name="Picture 5" descr="G:\С рабочего стола\Инвалиды\ОООИБРС\ЦСРИ\Ноябрь 2016 - проект\кубики1.png"/>
          <p:cNvPicPr>
            <a:picLocks noChangeAspect="1" noChangeArrowheads="1"/>
          </p:cNvPicPr>
          <p:nvPr/>
        </p:nvPicPr>
        <p:blipFill>
          <a:blip r:embed="rId4" cstate="print"/>
          <a:srcRect/>
          <a:stretch>
            <a:fillRect/>
          </a:stretch>
        </p:blipFill>
        <p:spPr bwMode="auto">
          <a:xfrm>
            <a:off x="5672138" y="0"/>
            <a:ext cx="3471862" cy="149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descr="G:\С рабочего стола\Инвалиды\ОООИБРС\ЦСРИ\Ноябрь 2016 - проект\кубики2.png"/>
          <p:cNvPicPr>
            <a:picLocks noChangeAspect="1" noChangeArrowheads="1"/>
          </p:cNvPicPr>
          <p:nvPr/>
        </p:nvPicPr>
        <p:blipFill>
          <a:blip r:embed="rId2" cstate="print"/>
          <a:srcRect/>
          <a:stretch>
            <a:fillRect/>
          </a:stretch>
        </p:blipFill>
        <p:spPr bwMode="auto">
          <a:xfrm>
            <a:off x="0" y="4505325"/>
            <a:ext cx="1763713" cy="638175"/>
          </a:xfrm>
          <a:prstGeom prst="rect">
            <a:avLst/>
          </a:prstGeom>
          <a:noFill/>
          <a:ln w="9525">
            <a:noFill/>
            <a:miter lim="800000"/>
            <a:headEnd/>
            <a:tailEnd/>
          </a:ln>
        </p:spPr>
      </p:pic>
      <p:pic>
        <p:nvPicPr>
          <p:cNvPr id="22530" name="Picture 5" descr="G:\С рабочего стола\Инвалиды\ОООИБРС\ЦСРИ\Ноябрь 2016 - проект\кубики1.png"/>
          <p:cNvPicPr>
            <a:picLocks noChangeAspect="1" noChangeArrowheads="1"/>
          </p:cNvPicPr>
          <p:nvPr/>
        </p:nvPicPr>
        <p:blipFill>
          <a:blip r:embed="rId3" cstate="print"/>
          <a:srcRect/>
          <a:stretch>
            <a:fillRect/>
          </a:stretch>
        </p:blipFill>
        <p:spPr bwMode="auto">
          <a:xfrm>
            <a:off x="7683500" y="0"/>
            <a:ext cx="1460500" cy="627063"/>
          </a:xfrm>
          <a:prstGeom prst="rect">
            <a:avLst/>
          </a:prstGeom>
          <a:noFill/>
          <a:ln w="9525">
            <a:noFill/>
            <a:miter lim="800000"/>
            <a:headEnd/>
            <a:tailEnd/>
          </a:ln>
        </p:spPr>
      </p:pic>
      <p:sp>
        <p:nvSpPr>
          <p:cNvPr id="22531" name="Заголовок 1"/>
          <p:cNvSpPr>
            <a:spLocks noGrp="1"/>
          </p:cNvSpPr>
          <p:nvPr>
            <p:ph type="title" idx="4294967295"/>
          </p:nvPr>
        </p:nvSpPr>
        <p:spPr>
          <a:xfrm>
            <a:off x="250825" y="411163"/>
            <a:ext cx="7931150" cy="576262"/>
          </a:xfrm>
        </p:spPr>
        <p:txBody>
          <a:bodyPr/>
          <a:lstStyle/>
          <a:p>
            <a:pPr algn="l" eaLnBrk="1" hangingPunct="1"/>
            <a:r>
              <a:rPr lang="ru-RU" sz="2400" b="1" smtClean="0"/>
              <a:t/>
            </a:r>
            <a:br>
              <a:rPr lang="ru-RU" sz="2400" b="1" smtClean="0"/>
            </a:br>
            <a:r>
              <a:rPr lang="ru-RU" sz="2400" b="1" smtClean="0"/>
              <a:t/>
            </a:r>
            <a:br>
              <a:rPr lang="ru-RU" sz="2400" b="1" smtClean="0"/>
            </a:br>
            <a:r>
              <a:rPr lang="ru-RU" sz="2400" b="1" smtClean="0"/>
              <a:t/>
            </a:r>
            <a:br>
              <a:rPr lang="ru-RU" sz="2400" b="1" smtClean="0"/>
            </a:br>
            <a:r>
              <a:rPr lang="ru-RU" sz="2400" b="1" smtClean="0"/>
              <a:t/>
            </a:r>
            <a:br>
              <a:rPr lang="ru-RU" sz="2400" b="1" smtClean="0"/>
            </a:br>
            <a:r>
              <a:rPr lang="ru-RU" sz="2400" b="1" smtClean="0">
                <a:hlinkClick r:id="rId4"/>
              </a:rPr>
              <a:t>18.04.2017 КРАСНОДАР. ВЫЕЗДНОЕ ЗАНЯТИЕ – КОНСУЛЬТАЦИЯ</a:t>
            </a:r>
            <a:r>
              <a:rPr lang="ru-RU" sz="2400" b="1" smtClean="0"/>
              <a:t/>
            </a:r>
            <a:br>
              <a:rPr lang="ru-RU" sz="2400" b="1" smtClean="0"/>
            </a:br>
            <a:r>
              <a:rPr lang="ru-RU" sz="1600" smtClean="0">
                <a:solidFill>
                  <a:srgbClr val="000B14"/>
                </a:solidFill>
              </a:rPr>
              <a:t>Третье в проекте выездное занятие состоялось в партнерской НКО – Краснодарской краевой ОО инвалидов «Восхождение». Основным направлением этого занятия-консультации стала адаптивная физкультура для инвалидов Цель подобного обучения - научно-просветительская работа у инвалидов и их родственников по вопросам физической реабилитации и популяризация средств и методов физической реабилитации.</a:t>
            </a:r>
            <a:endParaRPr lang="ru-RU" sz="4000" smtClean="0"/>
          </a:p>
        </p:txBody>
      </p:sp>
      <p:pic>
        <p:nvPicPr>
          <p:cNvPr id="22532" name="Picture 14" descr="18apr2017_Vyezdnaja_shkola_LFK_2"/>
          <p:cNvPicPr>
            <a:picLocks noChangeAspect="1" noChangeArrowheads="1"/>
          </p:cNvPicPr>
          <p:nvPr/>
        </p:nvPicPr>
        <p:blipFill>
          <a:blip r:embed="rId5" cstate="print"/>
          <a:srcRect/>
          <a:stretch>
            <a:fillRect/>
          </a:stretch>
        </p:blipFill>
        <p:spPr bwMode="auto">
          <a:xfrm>
            <a:off x="7092950" y="3579813"/>
            <a:ext cx="1865313" cy="1398587"/>
          </a:xfrm>
          <a:prstGeom prst="rect">
            <a:avLst/>
          </a:prstGeom>
          <a:noFill/>
          <a:ln w="9525">
            <a:noFill/>
            <a:miter lim="800000"/>
            <a:headEnd/>
            <a:tailEnd/>
          </a:ln>
        </p:spPr>
      </p:pic>
      <p:pic>
        <p:nvPicPr>
          <p:cNvPr id="22533" name="Picture 16" descr="18apr2017_Vyezdnaja_shkola_LFK_6"/>
          <p:cNvPicPr>
            <a:picLocks noChangeAspect="1" noChangeArrowheads="1"/>
          </p:cNvPicPr>
          <p:nvPr/>
        </p:nvPicPr>
        <p:blipFill>
          <a:blip r:embed="rId6" cstate="print"/>
          <a:srcRect/>
          <a:stretch>
            <a:fillRect/>
          </a:stretch>
        </p:blipFill>
        <p:spPr bwMode="auto">
          <a:xfrm>
            <a:off x="4859338" y="3435350"/>
            <a:ext cx="1716087" cy="1287463"/>
          </a:xfrm>
          <a:prstGeom prst="rect">
            <a:avLst/>
          </a:prstGeom>
          <a:noFill/>
          <a:ln w="9525">
            <a:noFill/>
            <a:miter lim="800000"/>
            <a:headEnd/>
            <a:tailEnd/>
          </a:ln>
        </p:spPr>
      </p:pic>
      <p:pic>
        <p:nvPicPr>
          <p:cNvPr id="22534" name="Picture 18" descr="18apr2017_Vyezdnaja_shkola_LFK_1"/>
          <p:cNvPicPr>
            <a:picLocks noChangeAspect="1" noChangeArrowheads="1"/>
          </p:cNvPicPr>
          <p:nvPr/>
        </p:nvPicPr>
        <p:blipFill>
          <a:blip r:embed="rId7" cstate="print"/>
          <a:srcRect/>
          <a:stretch>
            <a:fillRect/>
          </a:stretch>
        </p:blipFill>
        <p:spPr bwMode="auto">
          <a:xfrm>
            <a:off x="179388" y="2787650"/>
            <a:ext cx="1716087" cy="1287463"/>
          </a:xfrm>
          <a:prstGeom prst="rect">
            <a:avLst/>
          </a:prstGeom>
          <a:noFill/>
          <a:ln w="9525">
            <a:noFill/>
            <a:miter lim="800000"/>
            <a:headEnd/>
            <a:tailEnd/>
          </a:ln>
        </p:spPr>
      </p:pic>
      <p:pic>
        <p:nvPicPr>
          <p:cNvPr id="22535" name="Picture 20" descr="18apr2017_Vyezdnaja_shkola_LFK_4"/>
          <p:cNvPicPr>
            <a:picLocks noChangeAspect="1" noChangeArrowheads="1"/>
          </p:cNvPicPr>
          <p:nvPr/>
        </p:nvPicPr>
        <p:blipFill>
          <a:blip r:embed="rId8" cstate="print"/>
          <a:srcRect/>
          <a:stretch>
            <a:fillRect/>
          </a:stretch>
        </p:blipFill>
        <p:spPr bwMode="auto">
          <a:xfrm>
            <a:off x="2484438" y="3076575"/>
            <a:ext cx="1787525" cy="1341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descr="G:\С рабочего стола\Инвалиды\ОООИБРС\ЦСРИ\Ноябрь 2016 - проект\кубики2.png"/>
          <p:cNvPicPr>
            <a:picLocks noChangeAspect="1" noChangeArrowheads="1"/>
          </p:cNvPicPr>
          <p:nvPr/>
        </p:nvPicPr>
        <p:blipFill>
          <a:blip r:embed="rId2" cstate="print"/>
          <a:srcRect/>
          <a:stretch>
            <a:fillRect/>
          </a:stretch>
        </p:blipFill>
        <p:spPr bwMode="auto">
          <a:xfrm>
            <a:off x="0" y="4505325"/>
            <a:ext cx="1763713" cy="638175"/>
          </a:xfrm>
          <a:prstGeom prst="rect">
            <a:avLst/>
          </a:prstGeom>
          <a:noFill/>
          <a:ln w="9525">
            <a:noFill/>
            <a:miter lim="800000"/>
            <a:headEnd/>
            <a:tailEnd/>
          </a:ln>
        </p:spPr>
      </p:pic>
      <p:pic>
        <p:nvPicPr>
          <p:cNvPr id="23554" name="Picture 5" descr="G:\С рабочего стола\Инвалиды\ОООИБРС\ЦСРИ\Ноябрь 2016 - проект\кубики1.png"/>
          <p:cNvPicPr>
            <a:picLocks noChangeAspect="1" noChangeArrowheads="1"/>
          </p:cNvPicPr>
          <p:nvPr/>
        </p:nvPicPr>
        <p:blipFill>
          <a:blip r:embed="rId3" cstate="print"/>
          <a:srcRect/>
          <a:stretch>
            <a:fillRect/>
          </a:stretch>
        </p:blipFill>
        <p:spPr bwMode="auto">
          <a:xfrm>
            <a:off x="7683500" y="0"/>
            <a:ext cx="1460500" cy="627063"/>
          </a:xfrm>
          <a:prstGeom prst="rect">
            <a:avLst/>
          </a:prstGeom>
          <a:noFill/>
          <a:ln w="9525">
            <a:noFill/>
            <a:miter lim="800000"/>
            <a:headEnd/>
            <a:tailEnd/>
          </a:ln>
        </p:spPr>
      </p:pic>
      <p:sp>
        <p:nvSpPr>
          <p:cNvPr id="23555" name="Заголовок 1"/>
          <p:cNvSpPr>
            <a:spLocks noGrp="1"/>
          </p:cNvSpPr>
          <p:nvPr>
            <p:ph type="title" idx="4294967295"/>
          </p:nvPr>
        </p:nvSpPr>
        <p:spPr>
          <a:xfrm>
            <a:off x="250825" y="411163"/>
            <a:ext cx="7931150" cy="576262"/>
          </a:xfrm>
        </p:spPr>
        <p:txBody>
          <a:bodyPr/>
          <a:lstStyle/>
          <a:p>
            <a:pPr algn="l" eaLnBrk="1" hangingPunct="1"/>
            <a:r>
              <a:rPr lang="ru-RU" sz="1600" b="1" smtClean="0"/>
              <a:t/>
            </a:r>
            <a:br>
              <a:rPr lang="ru-RU" sz="1600" b="1" smtClean="0"/>
            </a:br>
            <a:r>
              <a:rPr lang="ru-RU" sz="1600" b="1" smtClean="0"/>
              <a:t/>
            </a:r>
            <a:br>
              <a:rPr lang="ru-RU" sz="1600" b="1" smtClean="0"/>
            </a:br>
            <a:r>
              <a:rPr lang="ru-RU" sz="1600" b="1" smtClean="0"/>
              <a:t/>
            </a:r>
            <a:br>
              <a:rPr lang="ru-RU" sz="1600" b="1" smtClean="0"/>
            </a:br>
            <a:r>
              <a:rPr lang="ru-RU" sz="1600" b="1" smtClean="0"/>
              <a:t/>
            </a:r>
            <a:br>
              <a:rPr lang="ru-RU" sz="1600" b="1" smtClean="0"/>
            </a:br>
            <a:r>
              <a:rPr lang="ru-RU" sz="1600" b="1" smtClean="0"/>
              <a:t/>
            </a:r>
            <a:br>
              <a:rPr lang="ru-RU" sz="1600" b="1" smtClean="0"/>
            </a:br>
            <a:r>
              <a:rPr lang="ru-RU" sz="1600" b="1" smtClean="0"/>
              <a:t/>
            </a:r>
            <a:br>
              <a:rPr lang="ru-RU" sz="1600" b="1" smtClean="0"/>
            </a:br>
            <a:r>
              <a:rPr lang="ru-RU" sz="1600" b="1" smtClean="0"/>
              <a:t/>
            </a:r>
            <a:br>
              <a:rPr lang="ru-RU" sz="1600" b="1" smtClean="0"/>
            </a:br>
            <a:r>
              <a:rPr lang="ru-RU" sz="1600" b="1" smtClean="0"/>
              <a:t/>
            </a:r>
            <a:br>
              <a:rPr lang="ru-RU" sz="1600" b="1" smtClean="0"/>
            </a:br>
            <a:r>
              <a:rPr lang="ru-RU" sz="1600" b="1" smtClean="0"/>
              <a:t/>
            </a:r>
            <a:br>
              <a:rPr lang="ru-RU" sz="1600" b="1" smtClean="0"/>
            </a:br>
            <a:r>
              <a:rPr lang="ru-RU" sz="1600" b="1" smtClean="0"/>
              <a:t/>
            </a:r>
            <a:br>
              <a:rPr lang="ru-RU" sz="1600" b="1" smtClean="0"/>
            </a:br>
            <a:r>
              <a:rPr lang="ru-RU" sz="1600" b="1" smtClean="0">
                <a:solidFill>
                  <a:schemeClr val="hlink"/>
                </a:solidFill>
              </a:rPr>
              <a:t>8,15,22,</a:t>
            </a:r>
            <a:r>
              <a:rPr lang="ru-RU" sz="1600" b="1" smtClean="0">
                <a:solidFill>
                  <a:schemeClr val="hlink"/>
                </a:solidFill>
                <a:hlinkClick r:id="rId4"/>
              </a:rPr>
              <a:t>29.04.2017 КРАСНОДАР. АПРЕЛЬСКИЕ ЗАНЯТИЯ</a:t>
            </a:r>
            <a:br>
              <a:rPr lang="ru-RU" sz="1600" b="1" smtClean="0">
                <a:solidFill>
                  <a:schemeClr val="hlink"/>
                </a:solidFill>
                <a:hlinkClick r:id="rId4"/>
              </a:rPr>
            </a:br>
            <a:r>
              <a:rPr lang="ru-RU" sz="1400" smtClean="0">
                <a:solidFill>
                  <a:srgbClr val="000B14"/>
                </a:solidFill>
              </a:rPr>
              <a:t>«Адаптивная физкультура для инвалидов »</a:t>
            </a:r>
            <a:br>
              <a:rPr lang="ru-RU" sz="1400" smtClean="0">
                <a:solidFill>
                  <a:srgbClr val="000B14"/>
                </a:solidFill>
              </a:rPr>
            </a:br>
            <a:r>
              <a:rPr lang="ru-RU" sz="1400" smtClean="0">
                <a:solidFill>
                  <a:srgbClr val="000B14"/>
                </a:solidFill>
              </a:rPr>
              <a:t>Программа:</a:t>
            </a:r>
            <a:br>
              <a:rPr lang="ru-RU" sz="1400" smtClean="0">
                <a:solidFill>
                  <a:srgbClr val="000B14"/>
                </a:solidFill>
              </a:rPr>
            </a:br>
            <a:r>
              <a:rPr lang="ru-RU" sz="1400" smtClean="0">
                <a:solidFill>
                  <a:srgbClr val="000B14"/>
                </a:solidFill>
              </a:rPr>
              <a:t>1.Понятия «инвалид» и «инвалидность» в России</a:t>
            </a:r>
            <a:br>
              <a:rPr lang="ru-RU" sz="1400" smtClean="0">
                <a:solidFill>
                  <a:srgbClr val="000B14"/>
                </a:solidFill>
              </a:rPr>
            </a:br>
            <a:r>
              <a:rPr lang="ru-RU" sz="1400" smtClean="0">
                <a:solidFill>
                  <a:srgbClr val="000B14"/>
                </a:solidFill>
              </a:rPr>
              <a:t>2.Роль и значение физкультуры в жизни инвалидов.</a:t>
            </a:r>
            <a:br>
              <a:rPr lang="ru-RU" sz="1400" smtClean="0">
                <a:solidFill>
                  <a:srgbClr val="000B14"/>
                </a:solidFill>
              </a:rPr>
            </a:br>
            <a:r>
              <a:rPr lang="ru-RU" sz="1400" smtClean="0">
                <a:solidFill>
                  <a:srgbClr val="000B14"/>
                </a:solidFill>
              </a:rPr>
              <a:t>3. Гипокинетическая болезнь как следствие дефицита двигательной способности инвалидов.</a:t>
            </a:r>
            <a:br>
              <a:rPr lang="ru-RU" sz="1400" smtClean="0">
                <a:solidFill>
                  <a:srgbClr val="000B14"/>
                </a:solidFill>
              </a:rPr>
            </a:br>
            <a:r>
              <a:rPr lang="ru-RU" sz="1400" smtClean="0">
                <a:solidFill>
                  <a:srgbClr val="000B14"/>
                </a:solidFill>
              </a:rPr>
              <a:t>4.Понятие адаптивной физкультуры (АФК).</a:t>
            </a:r>
            <a:br>
              <a:rPr lang="ru-RU" sz="1400" smtClean="0">
                <a:solidFill>
                  <a:srgbClr val="000B14"/>
                </a:solidFill>
              </a:rPr>
            </a:br>
            <a:r>
              <a:rPr lang="ru-RU" sz="1400" smtClean="0">
                <a:solidFill>
                  <a:srgbClr val="000B14"/>
                </a:solidFill>
              </a:rPr>
              <a:t>5. Место АФК в реабилитации инвалидов.</a:t>
            </a:r>
            <a:br>
              <a:rPr lang="ru-RU" sz="1400" smtClean="0">
                <a:solidFill>
                  <a:srgbClr val="000B14"/>
                </a:solidFill>
              </a:rPr>
            </a:br>
            <a:r>
              <a:rPr lang="ru-RU" sz="1400" smtClean="0">
                <a:solidFill>
                  <a:srgbClr val="000B14"/>
                </a:solidFill>
              </a:rPr>
              <a:t>6.Цели АФК.</a:t>
            </a:r>
            <a:br>
              <a:rPr lang="ru-RU" sz="1400" smtClean="0">
                <a:solidFill>
                  <a:srgbClr val="000B14"/>
                </a:solidFill>
              </a:rPr>
            </a:br>
            <a:r>
              <a:rPr lang="ru-RU" sz="1400" smtClean="0">
                <a:solidFill>
                  <a:srgbClr val="000B14"/>
                </a:solidFill>
              </a:rPr>
              <a:t>7.Влияние АФК на решение проблем комплексной реабилитации инвалидов.</a:t>
            </a:r>
            <a:br>
              <a:rPr lang="ru-RU" sz="1400" smtClean="0">
                <a:solidFill>
                  <a:srgbClr val="000B14"/>
                </a:solidFill>
              </a:rPr>
            </a:br>
            <a:r>
              <a:rPr lang="ru-RU" sz="1400" smtClean="0">
                <a:solidFill>
                  <a:srgbClr val="000B14"/>
                </a:solidFill>
              </a:rPr>
              <a:t>8.Причины недостаточного развития АФК в настоящее время.</a:t>
            </a:r>
            <a:br>
              <a:rPr lang="ru-RU" sz="1400" smtClean="0">
                <a:solidFill>
                  <a:srgbClr val="000B14"/>
                </a:solidFill>
              </a:rPr>
            </a:br>
            <a:r>
              <a:rPr lang="ru-RU" sz="1400" smtClean="0">
                <a:solidFill>
                  <a:srgbClr val="000B14"/>
                </a:solidFill>
              </a:rPr>
              <a:t>9.Основные формы АФК для инвалидов.</a:t>
            </a:r>
            <a:br>
              <a:rPr lang="ru-RU" sz="1400" smtClean="0">
                <a:solidFill>
                  <a:srgbClr val="000B14"/>
                </a:solidFill>
              </a:rPr>
            </a:br>
            <a:r>
              <a:rPr lang="ru-RU" sz="1400" smtClean="0">
                <a:solidFill>
                  <a:srgbClr val="000B14"/>
                </a:solidFill>
              </a:rPr>
              <a:t>10.Организационные методы занятий с инвалидами.</a:t>
            </a:r>
            <a:br>
              <a:rPr lang="ru-RU" sz="1400" smtClean="0">
                <a:solidFill>
                  <a:srgbClr val="000B14"/>
                </a:solidFill>
              </a:rPr>
            </a:br>
            <a:r>
              <a:rPr lang="ru-RU" sz="1400" smtClean="0">
                <a:solidFill>
                  <a:srgbClr val="000B14"/>
                </a:solidFill>
              </a:rPr>
              <a:t>11.Практические занятия.</a:t>
            </a:r>
            <a:r>
              <a:rPr lang="ru-RU" sz="1400" b="1" smtClean="0">
                <a:solidFill>
                  <a:srgbClr val="000B14"/>
                </a:solidFill>
              </a:rPr>
              <a:t/>
            </a:r>
            <a:br>
              <a:rPr lang="ru-RU" sz="1400" b="1" smtClean="0">
                <a:solidFill>
                  <a:srgbClr val="000B14"/>
                </a:solidFill>
              </a:rPr>
            </a:br>
            <a:r>
              <a:rPr lang="ru-RU" sz="1400" b="1" smtClean="0"/>
              <a:t/>
            </a:r>
            <a:br>
              <a:rPr lang="ru-RU" sz="1400" b="1" smtClean="0"/>
            </a:br>
            <a:endParaRPr lang="ru-RU" sz="1400" b="1" smtClean="0"/>
          </a:p>
        </p:txBody>
      </p:sp>
      <p:pic>
        <p:nvPicPr>
          <p:cNvPr id="23556" name="Picture 8" descr="CIMG1010"/>
          <p:cNvPicPr>
            <a:picLocks noChangeAspect="1" noChangeArrowheads="1"/>
          </p:cNvPicPr>
          <p:nvPr/>
        </p:nvPicPr>
        <p:blipFill>
          <a:blip r:embed="rId5" cstate="print"/>
          <a:srcRect/>
          <a:stretch>
            <a:fillRect/>
          </a:stretch>
        </p:blipFill>
        <p:spPr bwMode="auto">
          <a:xfrm>
            <a:off x="684213" y="3292475"/>
            <a:ext cx="2120900" cy="1590675"/>
          </a:xfrm>
          <a:prstGeom prst="rect">
            <a:avLst/>
          </a:prstGeom>
          <a:noFill/>
          <a:ln w="9525">
            <a:noFill/>
            <a:miter lim="800000"/>
            <a:headEnd/>
            <a:tailEnd/>
          </a:ln>
        </p:spPr>
      </p:pic>
      <p:pic>
        <p:nvPicPr>
          <p:cNvPr id="23557" name="Picture 10" descr="CIMG0993"/>
          <p:cNvPicPr>
            <a:picLocks noChangeAspect="1" noChangeArrowheads="1"/>
          </p:cNvPicPr>
          <p:nvPr/>
        </p:nvPicPr>
        <p:blipFill>
          <a:blip r:embed="rId6" cstate="print"/>
          <a:srcRect/>
          <a:stretch>
            <a:fillRect/>
          </a:stretch>
        </p:blipFill>
        <p:spPr bwMode="auto">
          <a:xfrm>
            <a:off x="3419475" y="3076575"/>
            <a:ext cx="2195513" cy="1647825"/>
          </a:xfrm>
          <a:prstGeom prst="rect">
            <a:avLst/>
          </a:prstGeom>
          <a:noFill/>
          <a:ln w="9525">
            <a:noFill/>
            <a:miter lim="800000"/>
            <a:headEnd/>
            <a:tailEnd/>
          </a:ln>
        </p:spPr>
      </p:pic>
      <p:pic>
        <p:nvPicPr>
          <p:cNvPr id="23558" name="Picture 12" descr="CIMG1007"/>
          <p:cNvPicPr>
            <a:picLocks noChangeAspect="1" noChangeArrowheads="1"/>
          </p:cNvPicPr>
          <p:nvPr/>
        </p:nvPicPr>
        <p:blipFill>
          <a:blip r:embed="rId7" cstate="print"/>
          <a:srcRect/>
          <a:stretch>
            <a:fillRect/>
          </a:stretch>
        </p:blipFill>
        <p:spPr bwMode="auto">
          <a:xfrm>
            <a:off x="6300788" y="2878138"/>
            <a:ext cx="2192337" cy="1644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descr="G:\С рабочего стола\Инвалиды\ОООИБРС\ЦСРИ\Ноябрь 2016 - проект\кубики2.png"/>
          <p:cNvPicPr>
            <a:picLocks noChangeAspect="1" noChangeArrowheads="1"/>
          </p:cNvPicPr>
          <p:nvPr/>
        </p:nvPicPr>
        <p:blipFill>
          <a:blip r:embed="rId2" cstate="print"/>
          <a:srcRect/>
          <a:stretch>
            <a:fillRect/>
          </a:stretch>
        </p:blipFill>
        <p:spPr bwMode="auto">
          <a:xfrm>
            <a:off x="0" y="4505325"/>
            <a:ext cx="1763713" cy="638175"/>
          </a:xfrm>
          <a:prstGeom prst="rect">
            <a:avLst/>
          </a:prstGeom>
          <a:noFill/>
          <a:ln w="9525">
            <a:noFill/>
            <a:miter lim="800000"/>
            <a:headEnd/>
            <a:tailEnd/>
          </a:ln>
        </p:spPr>
      </p:pic>
      <p:pic>
        <p:nvPicPr>
          <p:cNvPr id="24578" name="Picture 5" descr="G:\С рабочего стола\Инвалиды\ОООИБРС\ЦСРИ\Ноябрь 2016 - проект\кубики1.png"/>
          <p:cNvPicPr>
            <a:picLocks noChangeAspect="1" noChangeArrowheads="1"/>
          </p:cNvPicPr>
          <p:nvPr/>
        </p:nvPicPr>
        <p:blipFill>
          <a:blip r:embed="rId3" cstate="print"/>
          <a:srcRect/>
          <a:stretch>
            <a:fillRect/>
          </a:stretch>
        </p:blipFill>
        <p:spPr bwMode="auto">
          <a:xfrm>
            <a:off x="7683500" y="0"/>
            <a:ext cx="1460500" cy="627063"/>
          </a:xfrm>
          <a:prstGeom prst="rect">
            <a:avLst/>
          </a:prstGeom>
          <a:noFill/>
          <a:ln w="9525">
            <a:noFill/>
            <a:miter lim="800000"/>
            <a:headEnd/>
            <a:tailEnd/>
          </a:ln>
        </p:spPr>
      </p:pic>
      <p:sp>
        <p:nvSpPr>
          <p:cNvPr id="24579" name="Заголовок 1"/>
          <p:cNvSpPr>
            <a:spLocks noGrp="1"/>
          </p:cNvSpPr>
          <p:nvPr>
            <p:ph type="title" idx="4294967295"/>
          </p:nvPr>
        </p:nvSpPr>
        <p:spPr>
          <a:xfrm>
            <a:off x="250825" y="484188"/>
            <a:ext cx="7931150" cy="576262"/>
          </a:xfrm>
        </p:spPr>
        <p:txBody>
          <a:bodyPr/>
          <a:lstStyle/>
          <a:p>
            <a:pPr algn="l" eaLnBrk="1" hangingPunct="1"/>
            <a:r>
              <a:rPr lang="ru-RU" sz="2400" b="1" smtClean="0"/>
              <a:t/>
            </a:r>
            <a:br>
              <a:rPr lang="ru-RU" sz="2400" b="1" smtClean="0"/>
            </a:br>
            <a:r>
              <a:rPr lang="ru-RU" sz="2400" b="1" smtClean="0"/>
              <a:t/>
            </a:r>
            <a:br>
              <a:rPr lang="ru-RU" sz="2400" b="1" smtClean="0"/>
            </a:br>
            <a:r>
              <a:rPr lang="ru-RU" sz="2400" b="1" smtClean="0"/>
              <a:t/>
            </a:r>
            <a:br>
              <a:rPr lang="ru-RU" sz="2400" b="1" smtClean="0"/>
            </a:br>
            <a:r>
              <a:rPr lang="ru-RU" sz="2400" b="1" smtClean="0"/>
              <a:t/>
            </a:r>
            <a:br>
              <a:rPr lang="ru-RU" sz="2400" b="1" smtClean="0"/>
            </a:br>
            <a:r>
              <a:rPr lang="ru-RU" sz="2400" b="1" smtClean="0">
                <a:hlinkClick r:id="rId4"/>
              </a:rPr>
              <a:t>06.05.2017 КРАСНОДАР. МАЙСКОЕ ВЫЕЗДНОЕ ЗАНЯТИЕ НА РЕЧНОЙ ПРОГУЛКЕ</a:t>
            </a:r>
            <a:r>
              <a:rPr lang="ru-RU" sz="2400" smtClean="0"/>
              <a:t/>
            </a:r>
            <a:br>
              <a:rPr lang="ru-RU" sz="2400" smtClean="0"/>
            </a:br>
            <a:r>
              <a:rPr lang="ru-RU" sz="1600" smtClean="0">
                <a:solidFill>
                  <a:srgbClr val="000B14"/>
                </a:solidFill>
              </a:rPr>
              <a:t>Посвящено оно  было теме семьи. Отличительной особенностью данного мероприятия было то, что проводилось оно во время речной прогулки по реке Кубань на теплоходе. Основной вопрос, который волновал присутствующих — что нужно для того, чтобы была идеальная семья. Мнений было много, но едины были в одном, что семья — это постоянная большая работа над собой, взаимное доверие, никаких "я" в семье не существует, только "мы" и, конечно — же любовь.</a:t>
            </a:r>
            <a:endParaRPr lang="ru-RU" smtClean="0">
              <a:solidFill>
                <a:srgbClr val="000B14"/>
              </a:solidFill>
            </a:endParaRPr>
          </a:p>
        </p:txBody>
      </p:sp>
      <p:pic>
        <p:nvPicPr>
          <p:cNvPr id="24580" name="Picture 6" descr="06may2017_Teplohod_Femeli_5"/>
          <p:cNvPicPr>
            <a:picLocks noChangeAspect="1" noChangeArrowheads="1"/>
          </p:cNvPicPr>
          <p:nvPr/>
        </p:nvPicPr>
        <p:blipFill>
          <a:blip r:embed="rId5" cstate="print"/>
          <a:srcRect/>
          <a:stretch>
            <a:fillRect/>
          </a:stretch>
        </p:blipFill>
        <p:spPr bwMode="auto">
          <a:xfrm>
            <a:off x="323850" y="2716213"/>
            <a:ext cx="2586038" cy="1939925"/>
          </a:xfrm>
          <a:prstGeom prst="rect">
            <a:avLst/>
          </a:prstGeom>
          <a:noFill/>
          <a:ln w="9525">
            <a:noFill/>
            <a:miter lim="800000"/>
            <a:headEnd/>
            <a:tailEnd/>
          </a:ln>
        </p:spPr>
      </p:pic>
      <p:pic>
        <p:nvPicPr>
          <p:cNvPr id="24581" name="Picture 8" descr="06may2017_Teplohod_Femeli_3"/>
          <p:cNvPicPr>
            <a:picLocks noChangeAspect="1" noChangeArrowheads="1"/>
          </p:cNvPicPr>
          <p:nvPr/>
        </p:nvPicPr>
        <p:blipFill>
          <a:blip r:embed="rId6" cstate="print"/>
          <a:srcRect/>
          <a:stretch>
            <a:fillRect/>
          </a:stretch>
        </p:blipFill>
        <p:spPr bwMode="auto">
          <a:xfrm>
            <a:off x="3635375" y="3003550"/>
            <a:ext cx="2290763" cy="1717675"/>
          </a:xfrm>
          <a:prstGeom prst="rect">
            <a:avLst/>
          </a:prstGeom>
          <a:noFill/>
          <a:ln w="9525">
            <a:noFill/>
            <a:miter lim="800000"/>
            <a:headEnd/>
            <a:tailEnd/>
          </a:ln>
        </p:spPr>
      </p:pic>
      <p:pic>
        <p:nvPicPr>
          <p:cNvPr id="24582" name="Picture 10" descr="06may2017_Teplohod_Femeli_1"/>
          <p:cNvPicPr>
            <a:picLocks noChangeAspect="1" noChangeArrowheads="1"/>
          </p:cNvPicPr>
          <p:nvPr/>
        </p:nvPicPr>
        <p:blipFill>
          <a:blip r:embed="rId7" cstate="print"/>
          <a:srcRect/>
          <a:stretch>
            <a:fillRect/>
          </a:stretch>
        </p:blipFill>
        <p:spPr bwMode="auto">
          <a:xfrm>
            <a:off x="6659563" y="3292475"/>
            <a:ext cx="2074862" cy="1555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descr="G:\С рабочего стола\Инвалиды\ОООИБРС\ЦСРИ\Ноябрь 2016 - проект\кубики2.png"/>
          <p:cNvPicPr>
            <a:picLocks noChangeAspect="1" noChangeArrowheads="1"/>
          </p:cNvPicPr>
          <p:nvPr/>
        </p:nvPicPr>
        <p:blipFill>
          <a:blip r:embed="rId2" cstate="print"/>
          <a:srcRect/>
          <a:stretch>
            <a:fillRect/>
          </a:stretch>
        </p:blipFill>
        <p:spPr bwMode="auto">
          <a:xfrm>
            <a:off x="0" y="4505325"/>
            <a:ext cx="1763713" cy="638175"/>
          </a:xfrm>
          <a:prstGeom prst="rect">
            <a:avLst/>
          </a:prstGeom>
          <a:noFill/>
          <a:ln w="9525">
            <a:noFill/>
            <a:miter lim="800000"/>
            <a:headEnd/>
            <a:tailEnd/>
          </a:ln>
        </p:spPr>
      </p:pic>
      <p:pic>
        <p:nvPicPr>
          <p:cNvPr id="25602" name="Picture 5" descr="G:\С рабочего стола\Инвалиды\ОООИБРС\ЦСРИ\Ноябрь 2016 - проект\кубики1.png"/>
          <p:cNvPicPr>
            <a:picLocks noChangeAspect="1" noChangeArrowheads="1"/>
          </p:cNvPicPr>
          <p:nvPr/>
        </p:nvPicPr>
        <p:blipFill>
          <a:blip r:embed="rId3" cstate="print"/>
          <a:srcRect/>
          <a:stretch>
            <a:fillRect/>
          </a:stretch>
        </p:blipFill>
        <p:spPr bwMode="auto">
          <a:xfrm>
            <a:off x="7683500" y="0"/>
            <a:ext cx="1460500" cy="627063"/>
          </a:xfrm>
          <a:prstGeom prst="rect">
            <a:avLst/>
          </a:prstGeom>
          <a:noFill/>
          <a:ln w="9525">
            <a:noFill/>
            <a:miter lim="800000"/>
            <a:headEnd/>
            <a:tailEnd/>
          </a:ln>
        </p:spPr>
      </p:pic>
      <p:sp>
        <p:nvSpPr>
          <p:cNvPr id="25603" name="Заголовок 1"/>
          <p:cNvSpPr>
            <a:spLocks noGrp="1"/>
          </p:cNvSpPr>
          <p:nvPr>
            <p:ph type="title" idx="4294967295"/>
          </p:nvPr>
        </p:nvSpPr>
        <p:spPr>
          <a:xfrm>
            <a:off x="250825" y="411163"/>
            <a:ext cx="7931150" cy="576262"/>
          </a:xfrm>
        </p:spPr>
        <p:txBody>
          <a:bodyPr/>
          <a:lstStyle/>
          <a:p>
            <a:pPr algn="l" eaLnBrk="1" hangingPunct="1"/>
            <a:r>
              <a:rPr lang="ru-RU" sz="2400" b="1" smtClean="0"/>
              <a:t/>
            </a:r>
            <a:br>
              <a:rPr lang="ru-RU" sz="2400" b="1" smtClean="0"/>
            </a:br>
            <a:r>
              <a:rPr lang="ru-RU" sz="2000" b="1" smtClean="0"/>
              <a:t>13,19, 20,27.05.2017 КРАСНОДАР. МАЙСКИЙ ЦИКЛ ЗАНЯТИЙ</a:t>
            </a:r>
          </a:p>
        </p:txBody>
      </p:sp>
      <p:sp>
        <p:nvSpPr>
          <p:cNvPr id="25604" name="Rectangle 5"/>
          <p:cNvSpPr>
            <a:spLocks noChangeArrowheads="1"/>
          </p:cNvSpPr>
          <p:nvPr/>
        </p:nvSpPr>
        <p:spPr bwMode="auto">
          <a:xfrm>
            <a:off x="250825" y="1311275"/>
            <a:ext cx="12025313" cy="2008188"/>
          </a:xfrm>
          <a:prstGeom prst="rect">
            <a:avLst/>
          </a:prstGeom>
          <a:solidFill>
            <a:srgbClr val="FFFFFF"/>
          </a:solidFill>
          <a:ln w="9525">
            <a:noFill/>
            <a:miter lim="800000"/>
            <a:headEnd/>
            <a:tailEnd/>
          </a:ln>
        </p:spPr>
        <p:txBody>
          <a:bodyPr lIns="0" tIns="0" rIns="0" bIns="0" anchor="ctr">
            <a:spAutoFit/>
          </a:bodyPr>
          <a:lstStyle/>
          <a:p>
            <a:r>
              <a:rPr lang="ru-RU" sz="1200">
                <a:solidFill>
                  <a:srgbClr val="000B14"/>
                </a:solidFill>
              </a:rPr>
              <a:t>Тема: </a:t>
            </a:r>
            <a:r>
              <a:rPr lang="ru-RU" sz="1200" b="1">
                <a:solidFill>
                  <a:srgbClr val="000B14"/>
                </a:solidFill>
              </a:rPr>
              <a:t>Как быть и что делать, если у вас в семье появился инвалид или тяжело больной.</a:t>
            </a:r>
            <a:endParaRPr lang="ru-RU" sz="1200">
              <a:solidFill>
                <a:srgbClr val="000B14"/>
              </a:solidFill>
            </a:endParaRPr>
          </a:p>
          <a:p>
            <a:r>
              <a:rPr lang="ru-RU" sz="1200" b="1">
                <a:solidFill>
                  <a:srgbClr val="000B14"/>
                </a:solidFill>
              </a:rPr>
              <a:t>Программа:</a:t>
            </a:r>
            <a:endParaRPr lang="ru-RU" sz="1200">
              <a:solidFill>
                <a:srgbClr val="000B14"/>
              </a:solidFill>
            </a:endParaRPr>
          </a:p>
          <a:p>
            <a:r>
              <a:rPr lang="ru-RU" sz="1200">
                <a:solidFill>
                  <a:srgbClr val="000B14"/>
                </a:solidFill>
              </a:rPr>
              <a:t>1.Введение</a:t>
            </a:r>
          </a:p>
          <a:p>
            <a:r>
              <a:rPr lang="ru-RU" sz="1200">
                <a:solidFill>
                  <a:srgbClr val="000B14"/>
                </a:solidFill>
              </a:rPr>
              <a:t>2.Помощь психолога в проблеме «Инвалид и семья».</a:t>
            </a:r>
          </a:p>
          <a:p>
            <a:r>
              <a:rPr lang="ru-RU" sz="1200">
                <a:solidFill>
                  <a:srgbClr val="000B14"/>
                </a:solidFill>
              </a:rPr>
              <a:t>3.Качества, позволяющие инвалиду справиться с бедой.</a:t>
            </a:r>
          </a:p>
          <a:p>
            <a:r>
              <a:rPr lang="ru-RU" sz="1200">
                <a:solidFill>
                  <a:srgbClr val="000B14"/>
                </a:solidFill>
              </a:rPr>
              <a:t>4.Чего остерегаться.</a:t>
            </a:r>
          </a:p>
          <a:p>
            <a:r>
              <a:rPr lang="ru-RU" sz="1200">
                <a:solidFill>
                  <a:srgbClr val="000B14"/>
                </a:solidFill>
              </a:rPr>
              <a:t>5.Особенности поведения с инвалидами в семье.</a:t>
            </a:r>
          </a:p>
          <a:p>
            <a:r>
              <a:rPr lang="ru-RU" sz="1200">
                <a:solidFill>
                  <a:srgbClr val="000B14"/>
                </a:solidFill>
              </a:rPr>
              <a:t>6.Ошибочное поведение близких с инвалидом в семье.</a:t>
            </a:r>
          </a:p>
          <a:p>
            <a:r>
              <a:rPr lang="ru-RU" sz="1200">
                <a:solidFill>
                  <a:srgbClr val="000B14"/>
                </a:solidFill>
              </a:rPr>
              <a:t>7.Правильное поведение родных по отношению к инвалиду в семье.</a:t>
            </a:r>
          </a:p>
          <a:p>
            <a:r>
              <a:rPr lang="ru-RU" sz="1200">
                <a:solidFill>
                  <a:srgbClr val="000B14"/>
                </a:solidFill>
              </a:rPr>
              <a:t>8.Дискуссия на тему: Как быть и что делать если у вас в семье появился инвалид или тяжело больной. </a:t>
            </a:r>
          </a:p>
          <a:p>
            <a:r>
              <a:rPr lang="ru-RU" sz="1200">
                <a:solidFill>
                  <a:srgbClr val="000B14"/>
                </a:solidFill>
              </a:rPr>
              <a:t>9.Индивидуальные консультации психолога.</a:t>
            </a:r>
          </a:p>
        </p:txBody>
      </p:sp>
      <p:pic>
        <p:nvPicPr>
          <p:cNvPr id="25605" name="Picture 7" descr="05_may2017_Tjazhelobolnoj_1"/>
          <p:cNvPicPr>
            <a:picLocks noChangeAspect="1" noChangeArrowheads="1"/>
          </p:cNvPicPr>
          <p:nvPr/>
        </p:nvPicPr>
        <p:blipFill>
          <a:blip r:embed="rId4" cstate="print"/>
          <a:srcRect/>
          <a:stretch>
            <a:fillRect/>
          </a:stretch>
        </p:blipFill>
        <p:spPr bwMode="auto">
          <a:xfrm>
            <a:off x="323850" y="3579813"/>
            <a:ext cx="1787525" cy="1341437"/>
          </a:xfrm>
          <a:prstGeom prst="rect">
            <a:avLst/>
          </a:prstGeom>
          <a:noFill/>
          <a:ln w="9525">
            <a:noFill/>
            <a:miter lim="800000"/>
            <a:headEnd/>
            <a:tailEnd/>
          </a:ln>
        </p:spPr>
      </p:pic>
      <p:pic>
        <p:nvPicPr>
          <p:cNvPr id="25606" name="Picture 9" descr="05_may2017_Tjazhelobolnoj_6"/>
          <p:cNvPicPr>
            <a:picLocks noChangeAspect="1" noChangeArrowheads="1"/>
          </p:cNvPicPr>
          <p:nvPr/>
        </p:nvPicPr>
        <p:blipFill>
          <a:blip r:embed="rId5" cstate="print"/>
          <a:srcRect/>
          <a:stretch>
            <a:fillRect/>
          </a:stretch>
        </p:blipFill>
        <p:spPr bwMode="auto">
          <a:xfrm>
            <a:off x="2339975" y="3579813"/>
            <a:ext cx="1931988" cy="1449387"/>
          </a:xfrm>
          <a:prstGeom prst="rect">
            <a:avLst/>
          </a:prstGeom>
          <a:noFill/>
          <a:ln w="9525">
            <a:noFill/>
            <a:miter lim="800000"/>
            <a:headEnd/>
            <a:tailEnd/>
          </a:ln>
        </p:spPr>
      </p:pic>
      <p:pic>
        <p:nvPicPr>
          <p:cNvPr id="25607" name="Picture 11" descr="05_may2017_Tjazhelobolnoj_4"/>
          <p:cNvPicPr>
            <a:picLocks noChangeAspect="1" noChangeArrowheads="1"/>
          </p:cNvPicPr>
          <p:nvPr/>
        </p:nvPicPr>
        <p:blipFill>
          <a:blip r:embed="rId6" cstate="print"/>
          <a:srcRect/>
          <a:stretch>
            <a:fillRect/>
          </a:stretch>
        </p:blipFill>
        <p:spPr bwMode="auto">
          <a:xfrm>
            <a:off x="4572000" y="3471863"/>
            <a:ext cx="2003425" cy="1503362"/>
          </a:xfrm>
          <a:prstGeom prst="rect">
            <a:avLst/>
          </a:prstGeom>
          <a:noFill/>
          <a:ln w="9525">
            <a:noFill/>
            <a:miter lim="800000"/>
            <a:headEnd/>
            <a:tailEnd/>
          </a:ln>
        </p:spPr>
      </p:pic>
      <p:pic>
        <p:nvPicPr>
          <p:cNvPr id="25608" name="Picture 13" descr="05_may2017_Tjazhelobolnoj_5"/>
          <p:cNvPicPr>
            <a:picLocks noChangeAspect="1" noChangeArrowheads="1"/>
          </p:cNvPicPr>
          <p:nvPr/>
        </p:nvPicPr>
        <p:blipFill>
          <a:blip r:embed="rId7" cstate="print"/>
          <a:srcRect/>
          <a:stretch>
            <a:fillRect/>
          </a:stretch>
        </p:blipFill>
        <p:spPr bwMode="auto">
          <a:xfrm>
            <a:off x="6877050" y="3435350"/>
            <a:ext cx="2074863" cy="1555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4" descr="G:\С рабочего стола\Инвалиды\ОООИБРС\ЦСРИ\Ноябрь 2016 - проект\кубики2.png"/>
          <p:cNvPicPr>
            <a:picLocks noChangeAspect="1" noChangeArrowheads="1"/>
          </p:cNvPicPr>
          <p:nvPr/>
        </p:nvPicPr>
        <p:blipFill>
          <a:blip r:embed="rId2" cstate="print"/>
          <a:srcRect/>
          <a:stretch>
            <a:fillRect/>
          </a:stretch>
        </p:blipFill>
        <p:spPr bwMode="auto">
          <a:xfrm>
            <a:off x="0" y="4505325"/>
            <a:ext cx="1763713" cy="638175"/>
          </a:xfrm>
          <a:prstGeom prst="rect">
            <a:avLst/>
          </a:prstGeom>
          <a:noFill/>
          <a:ln w="9525">
            <a:noFill/>
            <a:miter lim="800000"/>
            <a:headEnd/>
            <a:tailEnd/>
          </a:ln>
        </p:spPr>
      </p:pic>
      <p:pic>
        <p:nvPicPr>
          <p:cNvPr id="26626" name="Picture 5" descr="G:\С рабочего стола\Инвалиды\ОООИБРС\ЦСРИ\Ноябрь 2016 - проект\кубики1.png"/>
          <p:cNvPicPr>
            <a:picLocks noChangeAspect="1" noChangeArrowheads="1"/>
          </p:cNvPicPr>
          <p:nvPr/>
        </p:nvPicPr>
        <p:blipFill>
          <a:blip r:embed="rId3" cstate="print"/>
          <a:srcRect/>
          <a:stretch>
            <a:fillRect/>
          </a:stretch>
        </p:blipFill>
        <p:spPr bwMode="auto">
          <a:xfrm>
            <a:off x="7683500" y="0"/>
            <a:ext cx="1460500" cy="627063"/>
          </a:xfrm>
          <a:prstGeom prst="rect">
            <a:avLst/>
          </a:prstGeom>
          <a:noFill/>
          <a:ln w="9525">
            <a:noFill/>
            <a:miter lim="800000"/>
            <a:headEnd/>
            <a:tailEnd/>
          </a:ln>
        </p:spPr>
      </p:pic>
      <p:sp>
        <p:nvSpPr>
          <p:cNvPr id="26627" name="Заголовок 1"/>
          <p:cNvSpPr>
            <a:spLocks noGrp="1"/>
          </p:cNvSpPr>
          <p:nvPr>
            <p:ph type="title" idx="4294967295"/>
          </p:nvPr>
        </p:nvSpPr>
        <p:spPr>
          <a:xfrm>
            <a:off x="250825" y="411163"/>
            <a:ext cx="7931150" cy="576262"/>
          </a:xfrm>
        </p:spPr>
        <p:txBody>
          <a:bodyPr/>
          <a:lstStyle/>
          <a:p>
            <a:pPr algn="l" eaLnBrk="1" hangingPunct="1"/>
            <a:r>
              <a:rPr lang="ru-RU" sz="2000" b="1" smtClean="0">
                <a:hlinkClick r:id="rId4"/>
              </a:rPr>
              <a:t>10,16,17,23,24.06.2017 КРАСНОДАР. ВДРС-2017. ВЫЕЗДНОЕ И МЕСТНЫЕ МЕРОПРИЯТИЯ</a:t>
            </a:r>
            <a:r>
              <a:rPr lang="ru-RU" smtClean="0"/>
              <a:t> </a:t>
            </a:r>
          </a:p>
        </p:txBody>
      </p:sp>
      <p:sp>
        <p:nvSpPr>
          <p:cNvPr id="26628" name="Rectangle 5"/>
          <p:cNvSpPr>
            <a:spLocks noChangeArrowheads="1"/>
          </p:cNvSpPr>
          <p:nvPr/>
        </p:nvSpPr>
        <p:spPr bwMode="auto">
          <a:xfrm>
            <a:off x="250825" y="1276350"/>
            <a:ext cx="10312400" cy="2008188"/>
          </a:xfrm>
          <a:prstGeom prst="rect">
            <a:avLst/>
          </a:prstGeom>
          <a:solidFill>
            <a:srgbClr val="FFFFFF"/>
          </a:solidFill>
          <a:ln w="9525">
            <a:noFill/>
            <a:miter lim="800000"/>
            <a:headEnd/>
            <a:tailEnd/>
          </a:ln>
        </p:spPr>
        <p:txBody>
          <a:bodyPr lIns="0" tIns="0" rIns="0" bIns="0" anchor="ctr">
            <a:spAutoFit/>
          </a:bodyPr>
          <a:lstStyle/>
          <a:p>
            <a:r>
              <a:rPr lang="ru-RU" sz="1200"/>
              <a:t>Тема: «Оказание правовой и информационно-консультационной поддержки инвалидам</a:t>
            </a:r>
          </a:p>
          <a:p>
            <a:r>
              <a:rPr lang="ru-RU" sz="1200"/>
              <a:t> и членам их семей»</a:t>
            </a:r>
          </a:p>
          <a:p>
            <a:r>
              <a:rPr lang="ru-RU" sz="1200"/>
              <a:t>Программа:</a:t>
            </a:r>
          </a:p>
          <a:p>
            <a:r>
              <a:rPr lang="ru-RU" sz="1200"/>
              <a:t>Понятие о правах инвалидов</a:t>
            </a:r>
          </a:p>
          <a:p>
            <a:r>
              <a:rPr lang="ru-RU" sz="1200"/>
              <a:t>Федеральный закон "О социальной защите инвалидов в Российской Федерации</a:t>
            </a:r>
          </a:p>
          <a:p>
            <a:r>
              <a:rPr lang="ru-RU" sz="1200"/>
              <a:t>Реализация основных направлений реабилитации, абилитации инвалидов</a:t>
            </a:r>
          </a:p>
          <a:p>
            <a:r>
              <a:rPr lang="ru-RU" sz="1200"/>
              <a:t>Основополагающие правовые акты в сфере труда и занятости инвалидов</a:t>
            </a:r>
          </a:p>
          <a:p>
            <a:r>
              <a:rPr lang="ru-RU" sz="1200"/>
              <a:t>Основные принципы правового регулирования труда и занятости инвалидов</a:t>
            </a:r>
          </a:p>
          <a:p>
            <a:r>
              <a:rPr lang="ru-RU" sz="1200"/>
              <a:t>Льготы инвалидам и семьям, имеющим детей-инвалидов в сфере ЖКХ</a:t>
            </a:r>
          </a:p>
          <a:p>
            <a:r>
              <a:rPr lang="ru-RU" sz="1200"/>
              <a:t>Индивидуальные консультации юриста по социальным вопросам</a:t>
            </a:r>
          </a:p>
          <a:p>
            <a:pPr eaLnBrk="0" hangingPunct="0"/>
            <a:endParaRPr lang="ru-RU" sz="1200"/>
          </a:p>
        </p:txBody>
      </p:sp>
      <p:pic>
        <p:nvPicPr>
          <p:cNvPr id="26629" name="Picture 7" descr="6_jun2017_VDBRS_1"/>
          <p:cNvPicPr>
            <a:picLocks noChangeAspect="1" noChangeArrowheads="1"/>
          </p:cNvPicPr>
          <p:nvPr/>
        </p:nvPicPr>
        <p:blipFill>
          <a:blip r:embed="rId5" cstate="print"/>
          <a:srcRect/>
          <a:stretch>
            <a:fillRect/>
          </a:stretch>
        </p:blipFill>
        <p:spPr bwMode="auto">
          <a:xfrm>
            <a:off x="323850" y="3219450"/>
            <a:ext cx="1787525" cy="1338263"/>
          </a:xfrm>
          <a:prstGeom prst="rect">
            <a:avLst/>
          </a:prstGeom>
          <a:noFill/>
          <a:ln w="9525">
            <a:noFill/>
            <a:miter lim="800000"/>
            <a:headEnd/>
            <a:tailEnd/>
          </a:ln>
        </p:spPr>
      </p:pic>
      <p:pic>
        <p:nvPicPr>
          <p:cNvPr id="26630" name="Picture 9" descr="6_jun2017_VDBRS_2"/>
          <p:cNvPicPr>
            <a:picLocks noChangeAspect="1" noChangeArrowheads="1"/>
          </p:cNvPicPr>
          <p:nvPr/>
        </p:nvPicPr>
        <p:blipFill>
          <a:blip r:embed="rId6" cstate="print"/>
          <a:srcRect/>
          <a:stretch>
            <a:fillRect/>
          </a:stretch>
        </p:blipFill>
        <p:spPr bwMode="auto">
          <a:xfrm>
            <a:off x="3132138" y="3435350"/>
            <a:ext cx="1865312" cy="1398588"/>
          </a:xfrm>
          <a:prstGeom prst="rect">
            <a:avLst/>
          </a:prstGeom>
          <a:noFill/>
          <a:ln w="9525">
            <a:noFill/>
            <a:miter lim="800000"/>
            <a:headEnd/>
            <a:tailEnd/>
          </a:ln>
        </p:spPr>
      </p:pic>
      <p:pic>
        <p:nvPicPr>
          <p:cNvPr id="26631" name="Picture 11" descr="6_jun2017_VDBRS_9"/>
          <p:cNvPicPr>
            <a:picLocks noChangeAspect="1" noChangeArrowheads="1"/>
          </p:cNvPicPr>
          <p:nvPr/>
        </p:nvPicPr>
        <p:blipFill>
          <a:blip r:embed="rId7" cstate="print"/>
          <a:srcRect/>
          <a:stretch>
            <a:fillRect/>
          </a:stretch>
        </p:blipFill>
        <p:spPr bwMode="auto">
          <a:xfrm>
            <a:off x="6516688" y="1131888"/>
            <a:ext cx="2435225" cy="1827212"/>
          </a:xfrm>
          <a:prstGeom prst="rect">
            <a:avLst/>
          </a:prstGeom>
          <a:noFill/>
          <a:ln w="9525">
            <a:noFill/>
            <a:miter lim="800000"/>
            <a:headEnd/>
            <a:tailEnd/>
          </a:ln>
        </p:spPr>
      </p:pic>
      <p:pic>
        <p:nvPicPr>
          <p:cNvPr id="26632" name="Picture 13" descr="6_jun2017_VDBRS_6"/>
          <p:cNvPicPr>
            <a:picLocks noChangeAspect="1" noChangeArrowheads="1"/>
          </p:cNvPicPr>
          <p:nvPr/>
        </p:nvPicPr>
        <p:blipFill>
          <a:blip r:embed="rId8" cstate="print"/>
          <a:srcRect/>
          <a:stretch>
            <a:fillRect/>
          </a:stretch>
        </p:blipFill>
        <p:spPr bwMode="auto">
          <a:xfrm>
            <a:off x="6156325" y="3400425"/>
            <a:ext cx="1930400" cy="1449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4" descr="G:\С рабочего стола\Инвалиды\ОООИБРС\ЦСРИ\Ноябрь 2016 - проект\кубики2.png"/>
          <p:cNvPicPr>
            <a:picLocks noChangeAspect="1" noChangeArrowheads="1"/>
          </p:cNvPicPr>
          <p:nvPr/>
        </p:nvPicPr>
        <p:blipFill>
          <a:blip r:embed="rId2" cstate="print"/>
          <a:srcRect/>
          <a:stretch>
            <a:fillRect/>
          </a:stretch>
        </p:blipFill>
        <p:spPr bwMode="auto">
          <a:xfrm>
            <a:off x="0" y="4505325"/>
            <a:ext cx="1763713" cy="638175"/>
          </a:xfrm>
          <a:prstGeom prst="rect">
            <a:avLst/>
          </a:prstGeom>
          <a:noFill/>
          <a:ln w="9525">
            <a:noFill/>
            <a:miter lim="800000"/>
            <a:headEnd/>
            <a:tailEnd/>
          </a:ln>
        </p:spPr>
      </p:pic>
      <p:pic>
        <p:nvPicPr>
          <p:cNvPr id="27650" name="Picture 5" descr="G:\С рабочего стола\Инвалиды\ОООИБРС\ЦСРИ\Ноябрь 2016 - проект\кубики1.png"/>
          <p:cNvPicPr>
            <a:picLocks noChangeAspect="1" noChangeArrowheads="1"/>
          </p:cNvPicPr>
          <p:nvPr/>
        </p:nvPicPr>
        <p:blipFill>
          <a:blip r:embed="rId3" cstate="print"/>
          <a:srcRect/>
          <a:stretch>
            <a:fillRect/>
          </a:stretch>
        </p:blipFill>
        <p:spPr bwMode="auto">
          <a:xfrm>
            <a:off x="7683500" y="0"/>
            <a:ext cx="1460500" cy="627063"/>
          </a:xfrm>
          <a:prstGeom prst="rect">
            <a:avLst/>
          </a:prstGeom>
          <a:noFill/>
          <a:ln w="9525">
            <a:noFill/>
            <a:miter lim="800000"/>
            <a:headEnd/>
            <a:tailEnd/>
          </a:ln>
        </p:spPr>
      </p:pic>
      <p:sp>
        <p:nvSpPr>
          <p:cNvPr id="27651" name="Заголовок 1"/>
          <p:cNvSpPr>
            <a:spLocks noGrp="1"/>
          </p:cNvSpPr>
          <p:nvPr>
            <p:ph type="title" idx="4294967295"/>
          </p:nvPr>
        </p:nvSpPr>
        <p:spPr>
          <a:xfrm>
            <a:off x="250825" y="411163"/>
            <a:ext cx="7931150" cy="576262"/>
          </a:xfrm>
        </p:spPr>
        <p:txBody>
          <a:bodyPr/>
          <a:lstStyle/>
          <a:p>
            <a:pPr algn="l" eaLnBrk="1" hangingPunct="1"/>
            <a:r>
              <a:rPr lang="ru-RU" sz="2000" b="1" smtClean="0">
                <a:hlinkClick r:id="rId4"/>
              </a:rPr>
              <a:t>08,15,22,29.07.2017 КРАСНОДАР. ИЮЛЬСКИЕ ЗАНЯТИЯ В ЦЕНТРЕ СЕМЕЙНОЙ РЕАБИЛИТАЦИИ ИНВАЛИДОВ</a:t>
            </a:r>
            <a:r>
              <a:rPr lang="ru-RU" b="1" smtClean="0">
                <a:hlinkClick r:id="rId4"/>
              </a:rPr>
              <a:t/>
            </a:r>
            <a:br>
              <a:rPr lang="ru-RU" b="1" smtClean="0">
                <a:hlinkClick r:id="rId4"/>
              </a:rPr>
            </a:br>
            <a:endParaRPr lang="ru-RU" b="1" smtClean="0"/>
          </a:p>
        </p:txBody>
      </p:sp>
      <p:sp>
        <p:nvSpPr>
          <p:cNvPr id="27652" name="Rectangle 5"/>
          <p:cNvSpPr>
            <a:spLocks noChangeArrowheads="1"/>
          </p:cNvSpPr>
          <p:nvPr/>
        </p:nvSpPr>
        <p:spPr bwMode="auto">
          <a:xfrm>
            <a:off x="4572000" y="2449513"/>
            <a:ext cx="0" cy="244475"/>
          </a:xfrm>
          <a:prstGeom prst="rect">
            <a:avLst/>
          </a:prstGeom>
          <a:solidFill>
            <a:srgbClr val="FFFFFF"/>
          </a:solidFill>
          <a:ln w="9525">
            <a:noFill/>
            <a:miter lim="800000"/>
            <a:headEnd/>
            <a:tailEnd/>
          </a:ln>
        </p:spPr>
        <p:txBody>
          <a:bodyPr wrap="none" lIns="0" tIns="0" rIns="0" bIns="0" anchor="ctr">
            <a:spAutoFit/>
          </a:bodyPr>
          <a:lstStyle/>
          <a:p>
            <a:pPr algn="ctr"/>
            <a:endParaRPr lang="ru-RU"/>
          </a:p>
        </p:txBody>
      </p:sp>
      <p:sp>
        <p:nvSpPr>
          <p:cNvPr id="27653" name="Rectangle 9"/>
          <p:cNvSpPr>
            <a:spLocks noChangeArrowheads="1"/>
          </p:cNvSpPr>
          <p:nvPr/>
        </p:nvSpPr>
        <p:spPr bwMode="auto">
          <a:xfrm>
            <a:off x="179388" y="1131888"/>
            <a:ext cx="6678612" cy="4248150"/>
          </a:xfrm>
          <a:prstGeom prst="rect">
            <a:avLst/>
          </a:prstGeom>
          <a:noFill/>
          <a:ln w="9525">
            <a:noFill/>
            <a:miter lim="800000"/>
            <a:headEnd/>
            <a:tailEnd/>
          </a:ln>
        </p:spPr>
        <p:txBody>
          <a:bodyPr>
            <a:spAutoFit/>
          </a:bodyPr>
          <a:lstStyle/>
          <a:p>
            <a:r>
              <a:rPr lang="ru-RU"/>
              <a:t>1.Введение</a:t>
            </a:r>
          </a:p>
          <a:p>
            <a:r>
              <a:rPr lang="ru-RU"/>
              <a:t>2.Что относится к техническим средствам реабилитации</a:t>
            </a:r>
          </a:p>
          <a:p>
            <a:r>
              <a:rPr lang="ru-RU"/>
              <a:t>3.Средства для передвижения</a:t>
            </a:r>
          </a:p>
          <a:p>
            <a:r>
              <a:rPr lang="ru-RU"/>
              <a:t>4.Средства помощи при еде и приготовлении пищи</a:t>
            </a:r>
          </a:p>
          <a:p>
            <a:r>
              <a:rPr lang="ru-RU"/>
              <a:t>5.Домашние принадлежности и приспособления</a:t>
            </a:r>
          </a:p>
          <a:p>
            <a:r>
              <a:rPr lang="ru-RU"/>
              <a:t>6.Средства для отправления естественных надобностей</a:t>
            </a:r>
          </a:p>
          <a:p>
            <a:r>
              <a:rPr lang="ru-RU"/>
              <a:t>7.Средства для умывания, купания, принятия душа</a:t>
            </a:r>
          </a:p>
          <a:p>
            <a:r>
              <a:rPr lang="ru-RU"/>
              <a:t>8.Средства для ухода за кожей, волосами и зубами</a:t>
            </a:r>
          </a:p>
          <a:p>
            <a:r>
              <a:rPr lang="ru-RU"/>
              <a:t>9.Тифлосредства</a:t>
            </a:r>
          </a:p>
          <a:p>
            <a:r>
              <a:rPr lang="ru-RU"/>
              <a:t>10.Сурдосредства</a:t>
            </a:r>
          </a:p>
          <a:p>
            <a:r>
              <a:rPr lang="ru-RU"/>
              <a:t>11.Получение ТСР</a:t>
            </a:r>
          </a:p>
          <a:p>
            <a:r>
              <a:rPr lang="ru-RU"/>
              <a:t>12.Перечень документов для получения компенсации за</a:t>
            </a:r>
          </a:p>
          <a:p>
            <a:r>
              <a:rPr lang="ru-RU"/>
              <a:t> самостоятельно приобретенные ТСР</a:t>
            </a:r>
          </a:p>
          <a:p>
            <a:r>
              <a:rPr lang="ru-RU"/>
              <a:t>13.Полезный ресурс</a:t>
            </a:r>
          </a:p>
          <a:p>
            <a:r>
              <a:rPr lang="ru-RU"/>
              <a:t>14.Консультации для пациентов и членов их семей</a:t>
            </a:r>
          </a:p>
          <a:p>
            <a:r>
              <a:rPr lang="ru-RU"/>
              <a:t/>
            </a:r>
            <a:br>
              <a:rPr lang="ru-RU"/>
            </a:br>
            <a:endParaRPr lang="ru-RU"/>
          </a:p>
        </p:txBody>
      </p:sp>
      <p:pic>
        <p:nvPicPr>
          <p:cNvPr id="27654" name="Picture 11" descr="jul2017_TSR_7"/>
          <p:cNvPicPr>
            <a:picLocks noChangeAspect="1" noChangeArrowheads="1"/>
          </p:cNvPicPr>
          <p:nvPr/>
        </p:nvPicPr>
        <p:blipFill>
          <a:blip r:embed="rId5" cstate="print"/>
          <a:srcRect/>
          <a:stretch>
            <a:fillRect/>
          </a:stretch>
        </p:blipFill>
        <p:spPr bwMode="auto">
          <a:xfrm>
            <a:off x="6300788" y="915988"/>
            <a:ext cx="2579687" cy="1935162"/>
          </a:xfrm>
          <a:prstGeom prst="rect">
            <a:avLst/>
          </a:prstGeom>
          <a:noFill/>
          <a:ln w="9525">
            <a:noFill/>
            <a:miter lim="800000"/>
            <a:headEnd/>
            <a:tailEnd/>
          </a:ln>
        </p:spPr>
      </p:pic>
      <p:pic>
        <p:nvPicPr>
          <p:cNvPr id="27655" name="Picture 13" descr="jul2017_TSR_9"/>
          <p:cNvPicPr>
            <a:picLocks noChangeAspect="1" noChangeArrowheads="1"/>
          </p:cNvPicPr>
          <p:nvPr/>
        </p:nvPicPr>
        <p:blipFill>
          <a:blip r:embed="rId6" cstate="print"/>
          <a:srcRect/>
          <a:stretch>
            <a:fillRect/>
          </a:stretch>
        </p:blipFill>
        <p:spPr bwMode="auto">
          <a:xfrm>
            <a:off x="6300788" y="3022600"/>
            <a:ext cx="2579687" cy="1935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4" descr="G:\С рабочего стола\Инвалиды\ОООИБРС\ЦСРИ\Ноябрь 2016 - проект\кубики2.png"/>
          <p:cNvPicPr>
            <a:picLocks noChangeAspect="1" noChangeArrowheads="1"/>
          </p:cNvPicPr>
          <p:nvPr/>
        </p:nvPicPr>
        <p:blipFill>
          <a:blip r:embed="rId2" cstate="print"/>
          <a:srcRect/>
          <a:stretch>
            <a:fillRect/>
          </a:stretch>
        </p:blipFill>
        <p:spPr bwMode="auto">
          <a:xfrm>
            <a:off x="0" y="4505325"/>
            <a:ext cx="1763713" cy="638175"/>
          </a:xfrm>
          <a:prstGeom prst="rect">
            <a:avLst/>
          </a:prstGeom>
          <a:noFill/>
          <a:ln w="9525">
            <a:noFill/>
            <a:miter lim="800000"/>
            <a:headEnd/>
            <a:tailEnd/>
          </a:ln>
        </p:spPr>
      </p:pic>
      <p:pic>
        <p:nvPicPr>
          <p:cNvPr id="28674" name="Picture 5" descr="G:\С рабочего стола\Инвалиды\ОООИБРС\ЦСРИ\Ноябрь 2016 - проект\кубики1.png"/>
          <p:cNvPicPr>
            <a:picLocks noChangeAspect="1" noChangeArrowheads="1"/>
          </p:cNvPicPr>
          <p:nvPr/>
        </p:nvPicPr>
        <p:blipFill>
          <a:blip r:embed="rId3" cstate="print"/>
          <a:srcRect/>
          <a:stretch>
            <a:fillRect/>
          </a:stretch>
        </p:blipFill>
        <p:spPr bwMode="auto">
          <a:xfrm>
            <a:off x="7683500" y="0"/>
            <a:ext cx="1460500" cy="627063"/>
          </a:xfrm>
          <a:prstGeom prst="rect">
            <a:avLst/>
          </a:prstGeom>
          <a:noFill/>
          <a:ln w="9525">
            <a:noFill/>
            <a:miter lim="800000"/>
            <a:headEnd/>
            <a:tailEnd/>
          </a:ln>
        </p:spPr>
      </p:pic>
      <p:sp>
        <p:nvSpPr>
          <p:cNvPr id="28675" name="Заголовок 1"/>
          <p:cNvSpPr>
            <a:spLocks noGrp="1"/>
          </p:cNvSpPr>
          <p:nvPr>
            <p:ph type="title" idx="4294967295"/>
          </p:nvPr>
        </p:nvSpPr>
        <p:spPr>
          <a:xfrm>
            <a:off x="250825" y="411163"/>
            <a:ext cx="7931150" cy="576262"/>
          </a:xfrm>
        </p:spPr>
        <p:txBody>
          <a:bodyPr/>
          <a:lstStyle/>
          <a:p>
            <a:pPr algn="l" eaLnBrk="1" hangingPunct="1"/>
            <a:r>
              <a:rPr lang="ru-RU" sz="2400" b="1" smtClean="0">
                <a:solidFill>
                  <a:schemeClr val="hlink"/>
                </a:solidFill>
                <a:hlinkClick r:id="rId4"/>
              </a:rPr>
              <a:t>05,12,19,26.08.2017 августовский цикл занятий</a:t>
            </a:r>
            <a:r>
              <a:rPr lang="ru-RU" sz="2400" b="1" smtClean="0">
                <a:solidFill>
                  <a:schemeClr val="hlink"/>
                </a:solidFill>
              </a:rPr>
              <a:t> в Краснодаре</a:t>
            </a:r>
            <a:endParaRPr lang="ru-RU" b="1" smtClean="0">
              <a:solidFill>
                <a:schemeClr val="hlink"/>
              </a:solidFill>
            </a:endParaRPr>
          </a:p>
        </p:txBody>
      </p:sp>
      <p:sp>
        <p:nvSpPr>
          <p:cNvPr id="28676" name="Rectangle 5"/>
          <p:cNvSpPr>
            <a:spLocks noChangeArrowheads="1"/>
          </p:cNvSpPr>
          <p:nvPr/>
        </p:nvSpPr>
        <p:spPr bwMode="auto">
          <a:xfrm>
            <a:off x="120650" y="1127125"/>
            <a:ext cx="6664325" cy="2190750"/>
          </a:xfrm>
          <a:prstGeom prst="rect">
            <a:avLst/>
          </a:prstGeom>
          <a:solidFill>
            <a:srgbClr val="FFFFFF"/>
          </a:solidFill>
          <a:ln w="9525">
            <a:noFill/>
            <a:miter lim="800000"/>
            <a:headEnd/>
            <a:tailEnd/>
          </a:ln>
        </p:spPr>
        <p:txBody>
          <a:bodyPr lIns="0" tIns="0" rIns="0" bIns="0" anchor="ctr">
            <a:spAutoFit/>
          </a:bodyPr>
          <a:lstStyle/>
          <a:p>
            <a:r>
              <a:rPr lang="ru-RU" sz="1200" b="1"/>
              <a:t> «Адаптивная физкультура для инвалидов»</a:t>
            </a:r>
            <a:endParaRPr lang="ru-RU" sz="1200"/>
          </a:p>
          <a:p>
            <a:r>
              <a:rPr lang="ru-RU" sz="1200"/>
              <a:t>1. Понятия «инвалид» и «инвалидность» в России</a:t>
            </a:r>
          </a:p>
          <a:p>
            <a:r>
              <a:rPr lang="ru-RU" sz="1200"/>
              <a:t>2. Роль и значение физкультуры в жизни инвалидов.</a:t>
            </a:r>
          </a:p>
          <a:p>
            <a:r>
              <a:rPr lang="ru-RU" sz="1200"/>
              <a:t>3. Гипокинетическая болезнь как следствие дефицита двигательной способности инвалидов.</a:t>
            </a:r>
          </a:p>
          <a:p>
            <a:r>
              <a:rPr lang="ru-RU" sz="1200"/>
              <a:t>4. Место адаптивной физической культуры в реабилитации инвалидов</a:t>
            </a:r>
          </a:p>
          <a:p>
            <a:r>
              <a:rPr lang="ru-RU" sz="1200"/>
              <a:t>5. Понятие адаптивной физкультуры (АФК).</a:t>
            </a:r>
          </a:p>
          <a:p>
            <a:r>
              <a:rPr lang="ru-RU" sz="1200"/>
              <a:t>6. Цели АФК</a:t>
            </a:r>
          </a:p>
          <a:p>
            <a:r>
              <a:rPr lang="ru-RU" sz="1200"/>
              <a:t>7. Влияние АФК на решение проблем комплексной реабилитации инвалидов.</a:t>
            </a:r>
          </a:p>
          <a:p>
            <a:r>
              <a:rPr lang="ru-RU" sz="1200"/>
              <a:t>8. Причины недостаточного развития АФК в настоящее время.</a:t>
            </a:r>
          </a:p>
          <a:p>
            <a:r>
              <a:rPr lang="ru-RU" sz="1200"/>
              <a:t>9. Основные формы АФК для инвалидов.</a:t>
            </a:r>
          </a:p>
          <a:p>
            <a:r>
              <a:rPr lang="ru-RU" sz="1200"/>
              <a:t>10. Организационные методы занятий с инвалидами.</a:t>
            </a:r>
          </a:p>
          <a:p>
            <a:r>
              <a:rPr lang="ru-RU" sz="1200"/>
              <a:t>11. Практические занятия.</a:t>
            </a:r>
          </a:p>
        </p:txBody>
      </p:sp>
      <p:pic>
        <p:nvPicPr>
          <p:cNvPr id="28677" name="Picture 7" descr="CIMG0971"/>
          <p:cNvPicPr>
            <a:picLocks noChangeAspect="1" noChangeArrowheads="1"/>
          </p:cNvPicPr>
          <p:nvPr/>
        </p:nvPicPr>
        <p:blipFill>
          <a:blip r:embed="rId5" cstate="print"/>
          <a:srcRect/>
          <a:stretch>
            <a:fillRect/>
          </a:stretch>
        </p:blipFill>
        <p:spPr bwMode="auto">
          <a:xfrm>
            <a:off x="1042988" y="3292475"/>
            <a:ext cx="2197100" cy="1647825"/>
          </a:xfrm>
          <a:prstGeom prst="rect">
            <a:avLst/>
          </a:prstGeom>
          <a:noFill/>
          <a:ln w="9525">
            <a:noFill/>
            <a:miter lim="800000"/>
            <a:headEnd/>
            <a:tailEnd/>
          </a:ln>
        </p:spPr>
      </p:pic>
      <p:pic>
        <p:nvPicPr>
          <p:cNvPr id="28678" name="Picture 8" descr="CIMG0702"/>
          <p:cNvPicPr>
            <a:picLocks noChangeAspect="1" noChangeArrowheads="1"/>
          </p:cNvPicPr>
          <p:nvPr/>
        </p:nvPicPr>
        <p:blipFill>
          <a:blip r:embed="rId6" cstate="print"/>
          <a:srcRect/>
          <a:stretch>
            <a:fillRect/>
          </a:stretch>
        </p:blipFill>
        <p:spPr bwMode="auto">
          <a:xfrm>
            <a:off x="5219700" y="2932113"/>
            <a:ext cx="2195513" cy="1646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4" descr="G:\С рабочего стола\Инвалиды\ОООИБРС\ЦСРИ\Ноябрь 2016 - проект\кубики2.png"/>
          <p:cNvPicPr>
            <a:picLocks noChangeAspect="1" noChangeArrowheads="1"/>
          </p:cNvPicPr>
          <p:nvPr/>
        </p:nvPicPr>
        <p:blipFill>
          <a:blip r:embed="rId2" cstate="print"/>
          <a:srcRect/>
          <a:stretch>
            <a:fillRect/>
          </a:stretch>
        </p:blipFill>
        <p:spPr bwMode="auto">
          <a:xfrm>
            <a:off x="0" y="4505325"/>
            <a:ext cx="1763713" cy="638175"/>
          </a:xfrm>
          <a:prstGeom prst="rect">
            <a:avLst/>
          </a:prstGeom>
          <a:noFill/>
          <a:ln w="9525">
            <a:noFill/>
            <a:miter lim="800000"/>
            <a:headEnd/>
            <a:tailEnd/>
          </a:ln>
        </p:spPr>
      </p:pic>
      <p:pic>
        <p:nvPicPr>
          <p:cNvPr id="29698" name="Picture 5" descr="G:\С рабочего стола\Инвалиды\ОООИБРС\ЦСРИ\Ноябрь 2016 - проект\кубики1.png"/>
          <p:cNvPicPr>
            <a:picLocks noChangeAspect="1" noChangeArrowheads="1"/>
          </p:cNvPicPr>
          <p:nvPr/>
        </p:nvPicPr>
        <p:blipFill>
          <a:blip r:embed="rId3" cstate="print"/>
          <a:srcRect/>
          <a:stretch>
            <a:fillRect/>
          </a:stretch>
        </p:blipFill>
        <p:spPr bwMode="auto">
          <a:xfrm>
            <a:off x="7683500" y="0"/>
            <a:ext cx="1460500" cy="627063"/>
          </a:xfrm>
          <a:prstGeom prst="rect">
            <a:avLst/>
          </a:prstGeom>
          <a:noFill/>
          <a:ln w="9525">
            <a:noFill/>
            <a:miter lim="800000"/>
            <a:headEnd/>
            <a:tailEnd/>
          </a:ln>
        </p:spPr>
      </p:pic>
      <p:sp>
        <p:nvSpPr>
          <p:cNvPr id="29699" name="Заголовок 1"/>
          <p:cNvSpPr>
            <a:spLocks noGrp="1"/>
          </p:cNvSpPr>
          <p:nvPr>
            <p:ph type="title" idx="4294967295"/>
          </p:nvPr>
        </p:nvSpPr>
        <p:spPr>
          <a:xfrm>
            <a:off x="250825" y="411163"/>
            <a:ext cx="7931150" cy="576262"/>
          </a:xfrm>
        </p:spPr>
        <p:txBody>
          <a:bodyPr/>
          <a:lstStyle/>
          <a:p>
            <a:pPr algn="l" eaLnBrk="1" hangingPunct="1"/>
            <a:r>
              <a:rPr lang="ru-RU" sz="2400" smtClean="0">
                <a:solidFill>
                  <a:schemeClr val="accent1"/>
                </a:solidFill>
                <a:latin typeface="Arial" charset="0"/>
              </a:rPr>
              <a:t/>
            </a:r>
            <a:br>
              <a:rPr lang="ru-RU" sz="2400" smtClean="0">
                <a:solidFill>
                  <a:schemeClr val="accent1"/>
                </a:solidFill>
                <a:latin typeface="Arial" charset="0"/>
              </a:rPr>
            </a:br>
            <a:r>
              <a:rPr lang="ru-RU" sz="2400" smtClean="0">
                <a:solidFill>
                  <a:schemeClr val="accent1"/>
                </a:solidFill>
                <a:latin typeface="Arial" charset="0"/>
              </a:rPr>
              <a:t/>
            </a:r>
            <a:br>
              <a:rPr lang="ru-RU" sz="2400" smtClean="0">
                <a:solidFill>
                  <a:schemeClr val="accent1"/>
                </a:solidFill>
                <a:latin typeface="Arial" charset="0"/>
              </a:rPr>
            </a:br>
            <a:r>
              <a:rPr lang="ru-RU" sz="2400" smtClean="0">
                <a:solidFill>
                  <a:schemeClr val="accent1"/>
                </a:solidFill>
                <a:latin typeface="Arial" charset="0"/>
              </a:rPr>
              <a:t>Итоговый круглый стол</a:t>
            </a:r>
            <a:br>
              <a:rPr lang="ru-RU" sz="2400" smtClean="0">
                <a:solidFill>
                  <a:schemeClr val="accent1"/>
                </a:solidFill>
                <a:latin typeface="Arial" charset="0"/>
              </a:rPr>
            </a:br>
            <a:r>
              <a:rPr lang="ru-RU" sz="2400" smtClean="0">
                <a:solidFill>
                  <a:schemeClr val="accent1"/>
                </a:solidFill>
                <a:latin typeface="Arial" charset="0"/>
              </a:rPr>
              <a:t/>
            </a:r>
            <a:br>
              <a:rPr lang="ru-RU" sz="2400" smtClean="0">
                <a:solidFill>
                  <a:schemeClr val="accent1"/>
                </a:solidFill>
                <a:latin typeface="Arial" charset="0"/>
              </a:rPr>
            </a:br>
            <a:r>
              <a:rPr lang="ru-RU" sz="1600" smtClean="0">
                <a:latin typeface="Arial" charset="0"/>
              </a:rPr>
              <a:t>По итогам реализации проекта проведен Круглый стол, в котором приняли участие 20 человек: представители дружеских НКО, МЗ Кк, ОП края, ОП города, Министерства труда и социального развития Кк, ФСС Кк, члены ОС при МЗ Кк</a:t>
            </a:r>
            <a:br>
              <a:rPr lang="ru-RU" sz="1600" smtClean="0">
                <a:latin typeface="Arial" charset="0"/>
              </a:rPr>
            </a:br>
            <a:r>
              <a:rPr lang="ru-RU" sz="1600" smtClean="0">
                <a:latin typeface="Arial" charset="0"/>
              </a:rPr>
              <a:t/>
            </a:r>
            <a:br>
              <a:rPr lang="ru-RU" sz="1600" smtClean="0">
                <a:latin typeface="Arial" charset="0"/>
              </a:rPr>
            </a:br>
            <a:endParaRPr lang="ru-RU" sz="1600" smtClean="0">
              <a:latin typeface="Arial" charset="0"/>
            </a:endParaRPr>
          </a:p>
        </p:txBody>
      </p:sp>
      <p:pic>
        <p:nvPicPr>
          <p:cNvPr id="29700" name="Picture 5" descr="IMG_4968"/>
          <p:cNvPicPr>
            <a:picLocks noChangeAspect="1" noChangeArrowheads="1"/>
          </p:cNvPicPr>
          <p:nvPr/>
        </p:nvPicPr>
        <p:blipFill>
          <a:blip r:embed="rId4" cstate="print"/>
          <a:srcRect/>
          <a:stretch>
            <a:fillRect/>
          </a:stretch>
        </p:blipFill>
        <p:spPr bwMode="auto">
          <a:xfrm>
            <a:off x="1042988" y="2355850"/>
            <a:ext cx="2592387" cy="1727200"/>
          </a:xfrm>
          <a:prstGeom prst="rect">
            <a:avLst/>
          </a:prstGeom>
          <a:noFill/>
          <a:ln w="9525">
            <a:noFill/>
            <a:miter lim="800000"/>
            <a:headEnd/>
            <a:tailEnd/>
          </a:ln>
        </p:spPr>
      </p:pic>
      <p:pic>
        <p:nvPicPr>
          <p:cNvPr id="29701" name="Picture 6" descr="IMG_4951"/>
          <p:cNvPicPr>
            <a:picLocks noChangeAspect="1" noChangeArrowheads="1"/>
          </p:cNvPicPr>
          <p:nvPr/>
        </p:nvPicPr>
        <p:blipFill>
          <a:blip r:embed="rId5" cstate="print"/>
          <a:srcRect/>
          <a:stretch>
            <a:fillRect/>
          </a:stretch>
        </p:blipFill>
        <p:spPr bwMode="auto">
          <a:xfrm>
            <a:off x="5148263" y="2403475"/>
            <a:ext cx="2579687" cy="1719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descr="G:\С рабочего стола\Инвалиды\ОООИБРС\ЦСРИ\Ноябрь 2016 - проект\кубики2.png"/>
          <p:cNvPicPr>
            <a:picLocks noChangeAspect="1" noChangeArrowheads="1"/>
          </p:cNvPicPr>
          <p:nvPr/>
        </p:nvPicPr>
        <p:blipFill>
          <a:blip r:embed="rId2" cstate="print"/>
          <a:srcRect/>
          <a:stretch>
            <a:fillRect/>
          </a:stretch>
        </p:blipFill>
        <p:spPr bwMode="auto">
          <a:xfrm>
            <a:off x="0" y="4505325"/>
            <a:ext cx="1763713" cy="638175"/>
          </a:xfrm>
          <a:prstGeom prst="rect">
            <a:avLst/>
          </a:prstGeom>
          <a:noFill/>
          <a:ln w="9525">
            <a:noFill/>
            <a:miter lim="800000"/>
            <a:headEnd/>
            <a:tailEnd/>
          </a:ln>
        </p:spPr>
      </p:pic>
      <p:pic>
        <p:nvPicPr>
          <p:cNvPr id="30722" name="Picture 5" descr="G:\С рабочего стола\Инвалиды\ОООИБРС\ЦСРИ\Ноябрь 2016 - проект\кубики1.png"/>
          <p:cNvPicPr>
            <a:picLocks noChangeAspect="1" noChangeArrowheads="1"/>
          </p:cNvPicPr>
          <p:nvPr/>
        </p:nvPicPr>
        <p:blipFill>
          <a:blip r:embed="rId3" cstate="print"/>
          <a:srcRect/>
          <a:stretch>
            <a:fillRect/>
          </a:stretch>
        </p:blipFill>
        <p:spPr bwMode="auto">
          <a:xfrm>
            <a:off x="7683500" y="0"/>
            <a:ext cx="1460500" cy="627063"/>
          </a:xfrm>
          <a:prstGeom prst="rect">
            <a:avLst/>
          </a:prstGeom>
          <a:noFill/>
          <a:ln w="9525">
            <a:noFill/>
            <a:miter lim="800000"/>
            <a:headEnd/>
            <a:tailEnd/>
          </a:ln>
        </p:spPr>
      </p:pic>
      <p:sp>
        <p:nvSpPr>
          <p:cNvPr id="30723" name="Заголовок 1"/>
          <p:cNvSpPr>
            <a:spLocks noGrp="1"/>
          </p:cNvSpPr>
          <p:nvPr>
            <p:ph type="title" idx="4294967295"/>
          </p:nvPr>
        </p:nvSpPr>
        <p:spPr>
          <a:xfrm>
            <a:off x="250825" y="411163"/>
            <a:ext cx="7931150" cy="576262"/>
          </a:xfrm>
        </p:spPr>
        <p:txBody>
          <a:bodyPr/>
          <a:lstStyle/>
          <a:p>
            <a:pPr algn="l" eaLnBrk="1" hangingPunct="1"/>
            <a:r>
              <a:rPr lang="ru-RU" sz="2400" smtClean="0">
                <a:solidFill>
                  <a:schemeClr val="accent1"/>
                </a:solidFill>
                <a:latin typeface="Arial" charset="0"/>
              </a:rPr>
              <a:t>Итоговый круглый стол</a:t>
            </a:r>
          </a:p>
        </p:txBody>
      </p:sp>
      <p:sp>
        <p:nvSpPr>
          <p:cNvPr id="30724" name="Rectangle 5"/>
          <p:cNvSpPr>
            <a:spLocks noChangeArrowheads="1"/>
          </p:cNvSpPr>
          <p:nvPr/>
        </p:nvSpPr>
        <p:spPr bwMode="auto">
          <a:xfrm>
            <a:off x="323850" y="1563688"/>
            <a:ext cx="8208963" cy="2047875"/>
          </a:xfrm>
          <a:prstGeom prst="rect">
            <a:avLst/>
          </a:prstGeom>
          <a:noFill/>
          <a:ln w="9525">
            <a:noFill/>
            <a:miter lim="800000"/>
            <a:headEnd/>
            <a:tailEnd/>
          </a:ln>
        </p:spPr>
        <p:txBody>
          <a:bodyPr>
            <a:spAutoFit/>
          </a:bodyPr>
          <a:lstStyle/>
          <a:p>
            <a:r>
              <a:rPr lang="ru-RU"/>
              <a:t>На заседании обсудили модель Центра семейной реабилитации инвалидов ККООИ-БРС, которая является примером для многих представителей НКО инвалидов, т. к. она объединила в себе много направлений реабилитации: это и физическая реабилитация, и психологическая, и группы взаимопомощи, и Школы пациентов, и различные тематические занятия, и совместное проведение досуга. А главное, что проект позволил вовлечь представителей других НКО инвалидов, у которых эта модель вызвала практический интерес и желание продолжить в дальнейшем сотрудничество в этом направлении.</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4" descr="G:\С рабочего стола\Инвалиды\ОООИБРС\ЦСРИ\Ноябрь 2016 - проект\кубики2.png"/>
          <p:cNvPicPr>
            <a:picLocks noChangeAspect="1" noChangeArrowheads="1"/>
          </p:cNvPicPr>
          <p:nvPr/>
        </p:nvPicPr>
        <p:blipFill>
          <a:blip r:embed="rId2" cstate="print"/>
          <a:srcRect/>
          <a:stretch>
            <a:fillRect/>
          </a:stretch>
        </p:blipFill>
        <p:spPr bwMode="auto">
          <a:xfrm>
            <a:off x="0" y="4505325"/>
            <a:ext cx="1763713" cy="638175"/>
          </a:xfrm>
          <a:prstGeom prst="rect">
            <a:avLst/>
          </a:prstGeom>
          <a:noFill/>
          <a:ln w="9525">
            <a:noFill/>
            <a:miter lim="800000"/>
            <a:headEnd/>
            <a:tailEnd/>
          </a:ln>
        </p:spPr>
      </p:pic>
      <p:pic>
        <p:nvPicPr>
          <p:cNvPr id="31746" name="Picture 5" descr="G:\С рабочего стола\Инвалиды\ОООИБРС\ЦСРИ\Ноябрь 2016 - проект\кубики1.png"/>
          <p:cNvPicPr>
            <a:picLocks noChangeAspect="1" noChangeArrowheads="1"/>
          </p:cNvPicPr>
          <p:nvPr/>
        </p:nvPicPr>
        <p:blipFill>
          <a:blip r:embed="rId3" cstate="print"/>
          <a:srcRect/>
          <a:stretch>
            <a:fillRect/>
          </a:stretch>
        </p:blipFill>
        <p:spPr bwMode="auto">
          <a:xfrm>
            <a:off x="7683500" y="0"/>
            <a:ext cx="1460500" cy="627063"/>
          </a:xfrm>
          <a:prstGeom prst="rect">
            <a:avLst/>
          </a:prstGeom>
          <a:noFill/>
          <a:ln w="9525">
            <a:noFill/>
            <a:miter lim="800000"/>
            <a:headEnd/>
            <a:tailEnd/>
          </a:ln>
        </p:spPr>
      </p:pic>
      <p:sp>
        <p:nvSpPr>
          <p:cNvPr id="31747" name="Заголовок 1"/>
          <p:cNvSpPr>
            <a:spLocks noGrp="1"/>
          </p:cNvSpPr>
          <p:nvPr>
            <p:ph type="title" idx="4294967295"/>
          </p:nvPr>
        </p:nvSpPr>
        <p:spPr>
          <a:xfrm>
            <a:off x="250825" y="411163"/>
            <a:ext cx="7931150" cy="576262"/>
          </a:xfrm>
        </p:spPr>
        <p:txBody>
          <a:bodyPr/>
          <a:lstStyle/>
          <a:p>
            <a:pPr eaLnBrk="1" hangingPunct="1"/>
            <a:r>
              <a:rPr lang="ru-RU" sz="2400" smtClean="0">
                <a:solidFill>
                  <a:schemeClr val="hlink"/>
                </a:solidFill>
                <a:latin typeface="Arial" charset="0"/>
              </a:rPr>
              <a:t>Итоги проекта</a:t>
            </a:r>
          </a:p>
        </p:txBody>
      </p:sp>
      <p:sp>
        <p:nvSpPr>
          <p:cNvPr id="31748" name="Rectangle 5"/>
          <p:cNvSpPr>
            <a:spLocks noChangeArrowheads="1"/>
          </p:cNvSpPr>
          <p:nvPr/>
        </p:nvSpPr>
        <p:spPr bwMode="auto">
          <a:xfrm>
            <a:off x="1258888" y="1225550"/>
            <a:ext cx="7129462" cy="3025775"/>
          </a:xfrm>
          <a:prstGeom prst="rect">
            <a:avLst/>
          </a:prstGeom>
          <a:noFill/>
          <a:ln w="9525">
            <a:noFill/>
            <a:miter lim="800000"/>
            <a:headEnd/>
            <a:tailEnd/>
          </a:ln>
        </p:spPr>
        <p:txBody>
          <a:bodyPr anchor="ctr">
            <a:spAutoFit/>
          </a:bodyPr>
          <a:lstStyle/>
          <a:p>
            <a:r>
              <a:rPr lang="ru-RU"/>
              <a:t>В ходе реализации проекта было проведено:</a:t>
            </a:r>
          </a:p>
          <a:p>
            <a:endParaRPr lang="ru-RU"/>
          </a:p>
          <a:p>
            <a:r>
              <a:rPr lang="ru-RU"/>
              <a:t>Школ пациентов - </a:t>
            </a:r>
            <a:r>
              <a:rPr lang="ru-RU">
                <a:solidFill>
                  <a:schemeClr val="hlink"/>
                </a:solidFill>
              </a:rPr>
              <a:t>13</a:t>
            </a:r>
            <a:r>
              <a:rPr lang="ru-RU"/>
              <a:t>, из них выездная — </a:t>
            </a:r>
            <a:r>
              <a:rPr lang="ru-RU">
                <a:solidFill>
                  <a:schemeClr val="hlink"/>
                </a:solidFill>
              </a:rPr>
              <a:t>1</a:t>
            </a:r>
          </a:p>
          <a:p>
            <a:endParaRPr lang="ru-RU"/>
          </a:p>
          <a:p>
            <a:r>
              <a:rPr lang="ru-RU"/>
              <a:t>Занятий по адаптивной физкультуре — </a:t>
            </a:r>
            <a:r>
              <a:rPr lang="ru-RU">
                <a:solidFill>
                  <a:schemeClr val="hlink"/>
                </a:solidFill>
              </a:rPr>
              <a:t>13</a:t>
            </a:r>
            <a:r>
              <a:rPr lang="ru-RU"/>
              <a:t>, из них выездное — </a:t>
            </a:r>
            <a:r>
              <a:rPr lang="ru-RU">
                <a:solidFill>
                  <a:schemeClr val="hlink"/>
                </a:solidFill>
              </a:rPr>
              <a:t>1</a:t>
            </a:r>
          </a:p>
          <a:p>
            <a:endParaRPr lang="ru-RU"/>
          </a:p>
          <a:p>
            <a:r>
              <a:rPr lang="ru-RU"/>
              <a:t>Занятий с психологом — </a:t>
            </a:r>
            <a:r>
              <a:rPr lang="ru-RU">
                <a:solidFill>
                  <a:schemeClr val="hlink"/>
                </a:solidFill>
              </a:rPr>
              <a:t>10</a:t>
            </a:r>
            <a:r>
              <a:rPr lang="ru-RU"/>
              <a:t>, из них выездных — </a:t>
            </a:r>
            <a:r>
              <a:rPr lang="ru-RU">
                <a:solidFill>
                  <a:schemeClr val="hlink"/>
                </a:solidFill>
              </a:rPr>
              <a:t>2</a:t>
            </a:r>
          </a:p>
          <a:p>
            <a:endParaRPr lang="ru-RU"/>
          </a:p>
          <a:p>
            <a:r>
              <a:rPr lang="ru-RU"/>
              <a:t>Занятий с юристом по семейным вопросам — </a:t>
            </a:r>
            <a:r>
              <a:rPr lang="ru-RU">
                <a:solidFill>
                  <a:schemeClr val="hlink"/>
                </a:solidFill>
              </a:rPr>
              <a:t>5</a:t>
            </a:r>
            <a:r>
              <a:rPr lang="ru-RU"/>
              <a:t>, из них выездное – </a:t>
            </a:r>
            <a:r>
              <a:rPr lang="ru-RU">
                <a:solidFill>
                  <a:schemeClr val="hlink"/>
                </a:solidFill>
              </a:rPr>
              <a:t>1</a:t>
            </a:r>
          </a:p>
          <a:p>
            <a:endParaRPr lang="ru-RU">
              <a:solidFill>
                <a:schemeClr val="hlink"/>
              </a:solidFill>
            </a:endParaRPr>
          </a:p>
          <a:p>
            <a:r>
              <a:rPr lang="ru-RU"/>
              <a:t>Дистанционных консультаций – </a:t>
            </a:r>
            <a:r>
              <a:rPr lang="ru-RU">
                <a:solidFill>
                  <a:schemeClr val="hlink"/>
                </a:solidFill>
              </a:rPr>
              <a:t>70</a:t>
            </a:r>
          </a:p>
          <a:p>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descr="G:\С рабочего стола\Инвалиды\ОООИБРС\ЦСРИ\Ноябрь 2016 - проект\кубики2.png"/>
          <p:cNvPicPr>
            <a:picLocks noChangeAspect="1" noChangeArrowheads="1"/>
          </p:cNvPicPr>
          <p:nvPr/>
        </p:nvPicPr>
        <p:blipFill>
          <a:blip r:embed="rId2" cstate="print"/>
          <a:srcRect/>
          <a:stretch>
            <a:fillRect/>
          </a:stretch>
        </p:blipFill>
        <p:spPr bwMode="auto">
          <a:xfrm>
            <a:off x="0" y="4505325"/>
            <a:ext cx="1763713" cy="638175"/>
          </a:xfrm>
          <a:prstGeom prst="rect">
            <a:avLst/>
          </a:prstGeom>
          <a:noFill/>
          <a:ln w="9525">
            <a:noFill/>
            <a:miter lim="800000"/>
            <a:headEnd/>
            <a:tailEnd/>
          </a:ln>
        </p:spPr>
      </p:pic>
      <p:pic>
        <p:nvPicPr>
          <p:cNvPr id="14338" name="Picture 5" descr="G:\С рабочего стола\Инвалиды\ОООИБРС\ЦСРИ\Ноябрь 2016 - проект\кубики1.png"/>
          <p:cNvPicPr>
            <a:picLocks noChangeAspect="1" noChangeArrowheads="1"/>
          </p:cNvPicPr>
          <p:nvPr/>
        </p:nvPicPr>
        <p:blipFill>
          <a:blip r:embed="rId3" cstate="print"/>
          <a:srcRect/>
          <a:stretch>
            <a:fillRect/>
          </a:stretch>
        </p:blipFill>
        <p:spPr bwMode="auto">
          <a:xfrm>
            <a:off x="7683500" y="0"/>
            <a:ext cx="1460500" cy="627063"/>
          </a:xfrm>
          <a:prstGeom prst="rect">
            <a:avLst/>
          </a:prstGeom>
          <a:noFill/>
          <a:ln w="9525">
            <a:noFill/>
            <a:miter lim="800000"/>
            <a:headEnd/>
            <a:tailEnd/>
          </a:ln>
        </p:spPr>
      </p:pic>
      <p:sp>
        <p:nvSpPr>
          <p:cNvPr id="14339" name="Заголовок 1"/>
          <p:cNvSpPr>
            <a:spLocks noGrp="1"/>
          </p:cNvSpPr>
          <p:nvPr>
            <p:ph type="title" idx="4294967295"/>
          </p:nvPr>
        </p:nvSpPr>
        <p:spPr>
          <a:xfrm>
            <a:off x="250825" y="195263"/>
            <a:ext cx="7931150" cy="153987"/>
          </a:xfrm>
        </p:spPr>
        <p:txBody>
          <a:bodyPr/>
          <a:lstStyle/>
          <a:p>
            <a:pPr algn="l" eaLnBrk="1" hangingPunct="1"/>
            <a:r>
              <a:rPr lang="ru-RU" sz="2400" b="1" smtClean="0">
                <a:latin typeface="Arial" charset="0"/>
              </a:rPr>
              <a:t/>
            </a:r>
            <a:br>
              <a:rPr lang="ru-RU" sz="2400" b="1" smtClean="0">
                <a:latin typeface="Arial" charset="0"/>
              </a:rPr>
            </a:br>
            <a:r>
              <a:rPr lang="ru-RU" sz="2400" b="1" smtClean="0">
                <a:latin typeface="Arial" charset="0"/>
              </a:rPr>
              <a:t/>
            </a:r>
            <a:br>
              <a:rPr lang="ru-RU" sz="2400" b="1" smtClean="0">
                <a:latin typeface="Arial" charset="0"/>
              </a:rPr>
            </a:br>
            <a:r>
              <a:rPr lang="ru-RU" sz="2400" b="1" smtClean="0">
                <a:latin typeface="Arial" charset="0"/>
              </a:rPr>
              <a:t>Информационные ресурсы:</a:t>
            </a:r>
            <a:br>
              <a:rPr lang="ru-RU" sz="2400" b="1" smtClean="0">
                <a:latin typeface="Arial" charset="0"/>
              </a:rPr>
            </a:br>
            <a:r>
              <a:rPr lang="ru-RU" sz="2400" b="1" smtClean="0">
                <a:latin typeface="Arial" charset="0"/>
              </a:rPr>
              <a:t>Интернет-сайт</a:t>
            </a:r>
            <a:br>
              <a:rPr lang="ru-RU" sz="2400" b="1" smtClean="0">
                <a:latin typeface="Arial" charset="0"/>
              </a:rPr>
            </a:br>
            <a:endParaRPr lang="ru-RU" sz="2400" b="1" smtClean="0">
              <a:latin typeface="Arial" charset="0"/>
            </a:endParaRPr>
          </a:p>
        </p:txBody>
      </p:sp>
      <p:pic>
        <p:nvPicPr>
          <p:cNvPr id="14340" name="Picture 7" descr="CIMG1140"/>
          <p:cNvPicPr>
            <a:picLocks noGrp="1" noChangeAspect="1" noChangeArrowheads="1"/>
          </p:cNvPicPr>
          <p:nvPr>
            <p:ph idx="4294967295"/>
          </p:nvPr>
        </p:nvPicPr>
        <p:blipFill>
          <a:blip r:embed="rId4" cstate="print"/>
          <a:srcRect/>
          <a:stretch>
            <a:fillRect/>
          </a:stretch>
        </p:blipFill>
        <p:spPr>
          <a:xfrm>
            <a:off x="2081213" y="842963"/>
            <a:ext cx="5002212" cy="3751262"/>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descr="G:\С рабочего стола\Инвалиды\ОООИБРС\ЦСРИ\Ноябрь 2016 - проект\кубики2.png"/>
          <p:cNvPicPr>
            <a:picLocks noChangeAspect="1" noChangeArrowheads="1"/>
          </p:cNvPicPr>
          <p:nvPr/>
        </p:nvPicPr>
        <p:blipFill>
          <a:blip r:embed="rId2" cstate="print"/>
          <a:srcRect/>
          <a:stretch>
            <a:fillRect/>
          </a:stretch>
        </p:blipFill>
        <p:spPr bwMode="auto">
          <a:xfrm>
            <a:off x="0" y="4505325"/>
            <a:ext cx="1763713" cy="638175"/>
          </a:xfrm>
          <a:prstGeom prst="rect">
            <a:avLst/>
          </a:prstGeom>
          <a:noFill/>
          <a:ln w="9525">
            <a:noFill/>
            <a:miter lim="800000"/>
            <a:headEnd/>
            <a:tailEnd/>
          </a:ln>
        </p:spPr>
      </p:pic>
      <p:pic>
        <p:nvPicPr>
          <p:cNvPr id="32770" name="Picture 5" descr="G:\С рабочего стола\Инвалиды\ОООИБРС\ЦСРИ\Ноябрь 2016 - проект\кубики1.png"/>
          <p:cNvPicPr>
            <a:picLocks noChangeAspect="1" noChangeArrowheads="1"/>
          </p:cNvPicPr>
          <p:nvPr/>
        </p:nvPicPr>
        <p:blipFill>
          <a:blip r:embed="rId3" cstate="print"/>
          <a:srcRect/>
          <a:stretch>
            <a:fillRect/>
          </a:stretch>
        </p:blipFill>
        <p:spPr bwMode="auto">
          <a:xfrm>
            <a:off x="7683500" y="0"/>
            <a:ext cx="1460500" cy="627063"/>
          </a:xfrm>
          <a:prstGeom prst="rect">
            <a:avLst/>
          </a:prstGeom>
          <a:noFill/>
          <a:ln w="9525">
            <a:noFill/>
            <a:miter lim="800000"/>
            <a:headEnd/>
            <a:tailEnd/>
          </a:ln>
        </p:spPr>
      </p:pic>
      <p:sp>
        <p:nvSpPr>
          <p:cNvPr id="32771" name="Заголовок 1"/>
          <p:cNvSpPr>
            <a:spLocks noGrp="1"/>
          </p:cNvSpPr>
          <p:nvPr>
            <p:ph type="title" idx="4294967295"/>
          </p:nvPr>
        </p:nvSpPr>
        <p:spPr>
          <a:xfrm>
            <a:off x="250825" y="411163"/>
            <a:ext cx="7931150" cy="576262"/>
          </a:xfrm>
        </p:spPr>
        <p:txBody>
          <a:bodyPr/>
          <a:lstStyle/>
          <a:p>
            <a:pPr eaLnBrk="1" hangingPunct="1"/>
            <a:r>
              <a:rPr lang="ru-RU" sz="2400" smtClean="0">
                <a:latin typeface="Arial" charset="0"/>
              </a:rPr>
              <a:t/>
            </a:r>
            <a:br>
              <a:rPr lang="ru-RU" sz="2400" smtClean="0">
                <a:latin typeface="Arial" charset="0"/>
              </a:rPr>
            </a:br>
            <a:r>
              <a:rPr lang="ru-RU" sz="2400" smtClean="0">
                <a:solidFill>
                  <a:schemeClr val="hlink"/>
                </a:solidFill>
                <a:latin typeface="Arial" charset="0"/>
              </a:rPr>
              <a:t>Итоги проекта</a:t>
            </a:r>
            <a:r>
              <a:rPr lang="ru-RU" sz="2400" smtClean="0">
                <a:latin typeface="Arial" charset="0"/>
              </a:rPr>
              <a:t/>
            </a:r>
            <a:br>
              <a:rPr lang="ru-RU" sz="2400" smtClean="0">
                <a:latin typeface="Arial" charset="0"/>
              </a:rPr>
            </a:br>
            <a:r>
              <a:rPr lang="ru-RU" sz="2400" smtClean="0">
                <a:solidFill>
                  <a:schemeClr val="accent1"/>
                </a:solidFill>
                <a:latin typeface="Arial" charset="0"/>
              </a:rPr>
              <a:t/>
            </a:r>
            <a:br>
              <a:rPr lang="ru-RU" sz="2400" smtClean="0">
                <a:solidFill>
                  <a:schemeClr val="accent1"/>
                </a:solidFill>
                <a:latin typeface="Arial" charset="0"/>
              </a:rPr>
            </a:br>
            <a:endParaRPr lang="ru-RU" sz="2400" smtClean="0">
              <a:solidFill>
                <a:schemeClr val="accent1"/>
              </a:solidFill>
              <a:latin typeface="Arial" charset="0"/>
            </a:endParaRPr>
          </a:p>
        </p:txBody>
      </p:sp>
      <p:sp>
        <p:nvSpPr>
          <p:cNvPr id="32772" name="Rectangle 5"/>
          <p:cNvSpPr>
            <a:spLocks noChangeArrowheads="1"/>
          </p:cNvSpPr>
          <p:nvPr/>
        </p:nvSpPr>
        <p:spPr bwMode="auto">
          <a:xfrm>
            <a:off x="1611313" y="936625"/>
            <a:ext cx="5924550" cy="3270250"/>
          </a:xfrm>
          <a:prstGeom prst="rect">
            <a:avLst/>
          </a:prstGeom>
          <a:noFill/>
          <a:ln w="9525">
            <a:noFill/>
            <a:miter lim="800000"/>
            <a:headEnd/>
            <a:tailEnd/>
          </a:ln>
        </p:spPr>
        <p:txBody>
          <a:bodyPr wrap="none" anchor="ctr">
            <a:spAutoFit/>
          </a:bodyPr>
          <a:lstStyle/>
          <a:p>
            <a:pPr algn="ctr"/>
            <a:r>
              <a:rPr lang="ru-RU"/>
              <a:t>За </a:t>
            </a:r>
            <a:r>
              <a:rPr lang="ru-RU">
                <a:solidFill>
                  <a:schemeClr val="hlink"/>
                </a:solidFill>
              </a:rPr>
              <a:t>10</a:t>
            </a:r>
            <a:r>
              <a:rPr lang="ru-RU"/>
              <a:t> месяцев работы проекта </a:t>
            </a:r>
          </a:p>
          <a:p>
            <a:pPr algn="ctr"/>
            <a:endParaRPr lang="ru-RU"/>
          </a:p>
          <a:p>
            <a:pPr algn="ctr"/>
            <a:r>
              <a:rPr lang="ru-RU"/>
              <a:t>получили услуги в Краснодарском Центре семейной</a:t>
            </a:r>
          </a:p>
          <a:p>
            <a:pPr algn="ctr"/>
            <a:r>
              <a:rPr lang="ru-RU"/>
              <a:t>реабилитации инвалидов получили услуги - </a:t>
            </a:r>
            <a:r>
              <a:rPr lang="ru-RU">
                <a:solidFill>
                  <a:schemeClr val="accent1"/>
                </a:solidFill>
              </a:rPr>
              <a:t>282</a:t>
            </a:r>
            <a:r>
              <a:rPr lang="ru-RU"/>
              <a:t> чел</a:t>
            </a:r>
          </a:p>
          <a:p>
            <a:pPr algn="ctr"/>
            <a:r>
              <a:rPr lang="ru-RU"/>
              <a:t/>
            </a:r>
            <a:br>
              <a:rPr lang="ru-RU"/>
            </a:br>
            <a:endParaRPr lang="ru-RU"/>
          </a:p>
          <a:p>
            <a:pPr algn="ctr"/>
            <a:r>
              <a:rPr lang="ru-RU"/>
              <a:t>на выездных занятиях – </a:t>
            </a:r>
            <a:r>
              <a:rPr lang="ru-RU">
                <a:solidFill>
                  <a:schemeClr val="hlink"/>
                </a:solidFill>
              </a:rPr>
              <a:t>105</a:t>
            </a:r>
            <a:r>
              <a:rPr lang="ru-RU"/>
              <a:t> чел</a:t>
            </a:r>
          </a:p>
          <a:p>
            <a:pPr algn="ctr"/>
            <a:r>
              <a:rPr lang="ru-RU"/>
              <a:t/>
            </a:r>
            <a:br>
              <a:rPr lang="ru-RU"/>
            </a:br>
            <a:endParaRPr lang="ru-RU"/>
          </a:p>
          <a:p>
            <a:pPr algn="ctr"/>
            <a:r>
              <a:rPr lang="ru-RU"/>
              <a:t>получили услуги дистанционного консультирования - </a:t>
            </a:r>
            <a:r>
              <a:rPr lang="ru-RU">
                <a:solidFill>
                  <a:schemeClr val="hlink"/>
                </a:solidFill>
              </a:rPr>
              <a:t>70</a:t>
            </a:r>
            <a:r>
              <a:rPr lang="ru-RU"/>
              <a:t> чел</a:t>
            </a:r>
          </a:p>
          <a:p>
            <a:pPr algn="ctr"/>
            <a:r>
              <a:rPr lang="ru-RU"/>
              <a:t/>
            </a:r>
            <a:br>
              <a:rPr lang="ru-RU"/>
            </a:br>
            <a:endParaRPr lang="ru-RU"/>
          </a:p>
          <a:p>
            <a:pPr algn="ctr"/>
            <a:r>
              <a:rPr lang="ru-RU"/>
              <a:t>всего получили услуги – </a:t>
            </a:r>
            <a:r>
              <a:rPr lang="ru-RU">
                <a:solidFill>
                  <a:schemeClr val="hlink"/>
                </a:solidFill>
              </a:rPr>
              <a:t>457</a:t>
            </a:r>
            <a:r>
              <a:rPr lang="ru-RU"/>
              <a:t> чел</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descr="G:\С рабочего стола\Инвалиды\ОООИБРС\ЦСРИ\Ноябрь 2016 - проект\кубики2.png"/>
          <p:cNvPicPr>
            <a:picLocks noChangeAspect="1" noChangeArrowheads="1"/>
          </p:cNvPicPr>
          <p:nvPr/>
        </p:nvPicPr>
        <p:blipFill>
          <a:blip r:embed="rId2" cstate="print"/>
          <a:srcRect/>
          <a:stretch>
            <a:fillRect/>
          </a:stretch>
        </p:blipFill>
        <p:spPr bwMode="auto">
          <a:xfrm>
            <a:off x="0" y="4505325"/>
            <a:ext cx="1763713" cy="638175"/>
          </a:xfrm>
          <a:prstGeom prst="rect">
            <a:avLst/>
          </a:prstGeom>
          <a:noFill/>
          <a:ln w="9525">
            <a:noFill/>
            <a:miter lim="800000"/>
            <a:headEnd/>
            <a:tailEnd/>
          </a:ln>
        </p:spPr>
      </p:pic>
      <p:pic>
        <p:nvPicPr>
          <p:cNvPr id="15362" name="Picture 5" descr="G:\С рабочего стола\Инвалиды\ОООИБРС\ЦСРИ\Ноябрь 2016 - проект\кубики1.png"/>
          <p:cNvPicPr>
            <a:picLocks noChangeAspect="1" noChangeArrowheads="1"/>
          </p:cNvPicPr>
          <p:nvPr/>
        </p:nvPicPr>
        <p:blipFill>
          <a:blip r:embed="rId3" cstate="print"/>
          <a:srcRect/>
          <a:stretch>
            <a:fillRect/>
          </a:stretch>
        </p:blipFill>
        <p:spPr bwMode="auto">
          <a:xfrm>
            <a:off x="7683500" y="0"/>
            <a:ext cx="1460500" cy="627063"/>
          </a:xfrm>
          <a:prstGeom prst="rect">
            <a:avLst/>
          </a:prstGeom>
          <a:noFill/>
          <a:ln w="9525">
            <a:noFill/>
            <a:miter lim="800000"/>
            <a:headEnd/>
            <a:tailEnd/>
          </a:ln>
        </p:spPr>
      </p:pic>
      <p:sp>
        <p:nvSpPr>
          <p:cNvPr id="15363" name="Заголовок 1"/>
          <p:cNvSpPr>
            <a:spLocks noGrp="1"/>
          </p:cNvSpPr>
          <p:nvPr>
            <p:ph type="title" idx="4294967295"/>
          </p:nvPr>
        </p:nvSpPr>
        <p:spPr>
          <a:xfrm>
            <a:off x="250825" y="195263"/>
            <a:ext cx="7931150" cy="153987"/>
          </a:xfrm>
        </p:spPr>
        <p:txBody>
          <a:bodyPr/>
          <a:lstStyle/>
          <a:p>
            <a:pPr algn="l" eaLnBrk="1" hangingPunct="1"/>
            <a:r>
              <a:rPr lang="ru-RU" sz="2400" b="1" smtClean="0">
                <a:latin typeface="Arial" charset="0"/>
              </a:rPr>
              <a:t>Интернет-сайты партнерских организаций</a:t>
            </a:r>
          </a:p>
        </p:txBody>
      </p:sp>
      <p:sp>
        <p:nvSpPr>
          <p:cNvPr id="15364" name="Подзаголовок 2"/>
          <p:cNvSpPr>
            <a:spLocks noGrp="1"/>
          </p:cNvSpPr>
          <p:nvPr>
            <p:ph idx="4294967295"/>
          </p:nvPr>
        </p:nvSpPr>
        <p:spPr>
          <a:xfrm>
            <a:off x="468313" y="842963"/>
            <a:ext cx="8229600" cy="3751262"/>
          </a:xfrm>
        </p:spPr>
        <p:txBody>
          <a:bodyPr/>
          <a:lstStyle/>
          <a:p>
            <a:pPr eaLnBrk="1" hangingPunct="1">
              <a:buClr>
                <a:srgbClr val="FECC00"/>
              </a:buClr>
              <a:buFont typeface="Wingdings" pitchFamily="2" charset="2"/>
              <a:buChar char="§"/>
            </a:pPr>
            <a:r>
              <a:rPr lang="ru-RU" smtClean="0">
                <a:latin typeface="Arial" charset="0"/>
                <a:hlinkClick r:id="rId4"/>
              </a:rPr>
              <a:t>http://www.in-personal.ru/</a:t>
            </a:r>
            <a:r>
              <a:rPr lang="ru-RU" smtClean="0">
                <a:latin typeface="Arial" charset="0"/>
              </a:rPr>
              <a:t> -</a:t>
            </a:r>
          </a:p>
          <a:p>
            <a:pPr eaLnBrk="1" hangingPunct="1">
              <a:buClr>
                <a:srgbClr val="FECC00"/>
              </a:buClr>
              <a:buFont typeface="Wingdings" pitchFamily="2" charset="2"/>
              <a:buNone/>
            </a:pPr>
            <a:r>
              <a:rPr lang="ru-RU" sz="1800" smtClean="0">
                <a:latin typeface="Arial" charset="0"/>
              </a:rPr>
              <a:t>Краснодарская краевая общественная организация</a:t>
            </a:r>
          </a:p>
          <a:p>
            <a:pPr eaLnBrk="1" hangingPunct="1">
              <a:buClr>
                <a:srgbClr val="FECC00"/>
              </a:buClr>
              <a:buFont typeface="Wingdings" pitchFamily="2" charset="2"/>
              <a:buNone/>
            </a:pPr>
            <a:r>
              <a:rPr lang="ru-RU" sz="1800" smtClean="0">
                <a:latin typeface="Arial" charset="0"/>
              </a:rPr>
              <a:t> инвалидов «Восхождение»</a:t>
            </a:r>
          </a:p>
          <a:p>
            <a:pPr eaLnBrk="1" hangingPunct="1">
              <a:buClr>
                <a:srgbClr val="FECC00"/>
              </a:buClr>
              <a:buFont typeface="Wingdings" pitchFamily="2" charset="2"/>
              <a:buNone/>
            </a:pPr>
            <a:endParaRPr lang="ru-RU" sz="1800" smtClean="0">
              <a:latin typeface="Arial" charset="0"/>
            </a:endParaRPr>
          </a:p>
          <a:p>
            <a:pPr eaLnBrk="1" hangingPunct="1">
              <a:buClr>
                <a:srgbClr val="FECC00"/>
              </a:buClr>
              <a:buFont typeface="Wingdings" pitchFamily="2" charset="2"/>
              <a:buNone/>
            </a:pPr>
            <a:endParaRPr lang="ru-RU" sz="1800" smtClean="0">
              <a:latin typeface="Arial" charset="0"/>
            </a:endParaRPr>
          </a:p>
        </p:txBody>
      </p:sp>
      <p:pic>
        <p:nvPicPr>
          <p:cNvPr id="15365" name="Picture 6" descr="18apr2017_Vyezdnaja_shkola_LFK_6"/>
          <p:cNvPicPr>
            <a:picLocks noChangeAspect="1" noChangeArrowheads="1"/>
          </p:cNvPicPr>
          <p:nvPr/>
        </p:nvPicPr>
        <p:blipFill>
          <a:blip r:embed="rId5" cstate="print"/>
          <a:srcRect/>
          <a:stretch>
            <a:fillRect/>
          </a:stretch>
        </p:blipFill>
        <p:spPr bwMode="auto">
          <a:xfrm>
            <a:off x="6227763" y="627063"/>
            <a:ext cx="2627312" cy="1970087"/>
          </a:xfrm>
          <a:prstGeom prst="rect">
            <a:avLst/>
          </a:prstGeom>
          <a:noFill/>
          <a:ln w="9525">
            <a:noFill/>
            <a:miter lim="800000"/>
            <a:headEnd/>
            <a:tailEnd/>
          </a:ln>
        </p:spPr>
      </p:pic>
      <p:pic>
        <p:nvPicPr>
          <p:cNvPr id="15366" name="Picture 8" descr="18apr2017_Vyezdnaja_shkola_LFK_3"/>
          <p:cNvPicPr>
            <a:picLocks noChangeAspect="1" noChangeArrowheads="1"/>
          </p:cNvPicPr>
          <p:nvPr/>
        </p:nvPicPr>
        <p:blipFill>
          <a:blip r:embed="rId6" cstate="print"/>
          <a:srcRect/>
          <a:stretch>
            <a:fillRect/>
          </a:stretch>
        </p:blipFill>
        <p:spPr bwMode="auto">
          <a:xfrm>
            <a:off x="1187450" y="2211388"/>
            <a:ext cx="3600450" cy="2700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4" descr="G:\С рабочего стола\Инвалиды\ОООИБРС\ЦСРИ\Ноябрь 2016 - проект\кубики2.png"/>
          <p:cNvPicPr>
            <a:picLocks noChangeAspect="1" noChangeArrowheads="1"/>
          </p:cNvPicPr>
          <p:nvPr/>
        </p:nvPicPr>
        <p:blipFill>
          <a:blip r:embed="rId2" cstate="print"/>
          <a:srcRect/>
          <a:stretch>
            <a:fillRect/>
          </a:stretch>
        </p:blipFill>
        <p:spPr bwMode="auto">
          <a:xfrm>
            <a:off x="0" y="4505325"/>
            <a:ext cx="1763713" cy="638175"/>
          </a:xfrm>
          <a:prstGeom prst="rect">
            <a:avLst/>
          </a:prstGeom>
          <a:noFill/>
          <a:ln w="9525">
            <a:noFill/>
            <a:miter lim="800000"/>
            <a:headEnd/>
            <a:tailEnd/>
          </a:ln>
        </p:spPr>
      </p:pic>
      <p:pic>
        <p:nvPicPr>
          <p:cNvPr id="16386" name="Picture 5" descr="G:\С рабочего стола\Инвалиды\ОООИБРС\ЦСРИ\Ноябрь 2016 - проект\кубики1.png"/>
          <p:cNvPicPr>
            <a:picLocks noChangeAspect="1" noChangeArrowheads="1"/>
          </p:cNvPicPr>
          <p:nvPr/>
        </p:nvPicPr>
        <p:blipFill>
          <a:blip r:embed="rId3" cstate="print"/>
          <a:srcRect/>
          <a:stretch>
            <a:fillRect/>
          </a:stretch>
        </p:blipFill>
        <p:spPr bwMode="auto">
          <a:xfrm>
            <a:off x="7683500" y="0"/>
            <a:ext cx="1460500" cy="627063"/>
          </a:xfrm>
          <a:prstGeom prst="rect">
            <a:avLst/>
          </a:prstGeom>
          <a:noFill/>
          <a:ln w="9525">
            <a:noFill/>
            <a:miter lim="800000"/>
            <a:headEnd/>
            <a:tailEnd/>
          </a:ln>
        </p:spPr>
      </p:pic>
      <p:sp>
        <p:nvSpPr>
          <p:cNvPr id="16387" name="Заголовок 1"/>
          <p:cNvSpPr>
            <a:spLocks noGrp="1"/>
          </p:cNvSpPr>
          <p:nvPr>
            <p:ph type="title" idx="4294967295"/>
          </p:nvPr>
        </p:nvSpPr>
        <p:spPr>
          <a:xfrm>
            <a:off x="250825" y="195263"/>
            <a:ext cx="7931150" cy="153987"/>
          </a:xfrm>
        </p:spPr>
        <p:txBody>
          <a:bodyPr/>
          <a:lstStyle/>
          <a:p>
            <a:pPr algn="l" eaLnBrk="1" hangingPunct="1"/>
            <a:r>
              <a:rPr lang="ru-RU" sz="2400" b="1" smtClean="0">
                <a:latin typeface="Arial" charset="0"/>
              </a:rPr>
              <a:t>Волонтеры</a:t>
            </a:r>
          </a:p>
        </p:txBody>
      </p:sp>
      <p:sp>
        <p:nvSpPr>
          <p:cNvPr id="16388" name="Подзаголовок 2"/>
          <p:cNvSpPr>
            <a:spLocks noGrp="1"/>
          </p:cNvSpPr>
          <p:nvPr>
            <p:ph idx="4294967295"/>
          </p:nvPr>
        </p:nvSpPr>
        <p:spPr>
          <a:xfrm>
            <a:off x="468313" y="842963"/>
            <a:ext cx="8229600" cy="3751262"/>
          </a:xfrm>
        </p:spPr>
        <p:txBody>
          <a:bodyPr/>
          <a:lstStyle/>
          <a:p>
            <a:pPr eaLnBrk="1" hangingPunct="1">
              <a:buClr>
                <a:srgbClr val="FECC00"/>
              </a:buClr>
              <a:buFont typeface="Wingdings" pitchFamily="2" charset="2"/>
              <a:buChar char="§"/>
            </a:pPr>
            <a:r>
              <a:rPr lang="ru-RU" sz="1800" smtClean="0">
                <a:solidFill>
                  <a:srgbClr val="005490"/>
                </a:solidFill>
                <a:latin typeface="Arial" charset="0"/>
              </a:rPr>
              <a:t>Студенты Краснодарского торгово-экономического колледжа не только оказывают большую помощь при сопровождении инвалидов, но и помогают в информировании .</a:t>
            </a:r>
          </a:p>
        </p:txBody>
      </p:sp>
      <p:pic>
        <p:nvPicPr>
          <p:cNvPr id="16389" name="Picture 7" descr="06may2017_Teplohod_Femeli_6"/>
          <p:cNvPicPr>
            <a:picLocks noChangeAspect="1" noChangeArrowheads="1"/>
          </p:cNvPicPr>
          <p:nvPr/>
        </p:nvPicPr>
        <p:blipFill>
          <a:blip r:embed="rId4" cstate="print"/>
          <a:srcRect/>
          <a:stretch>
            <a:fillRect/>
          </a:stretch>
        </p:blipFill>
        <p:spPr bwMode="auto">
          <a:xfrm>
            <a:off x="2700338" y="1924050"/>
            <a:ext cx="3419475" cy="256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4" descr="G:\С рабочего стола\Инвалиды\ОООИБРС\ЦСРИ\Ноябрь 2016 - проект\кубики2.png"/>
          <p:cNvPicPr>
            <a:picLocks noChangeAspect="1" noChangeArrowheads="1"/>
          </p:cNvPicPr>
          <p:nvPr/>
        </p:nvPicPr>
        <p:blipFill>
          <a:blip r:embed="rId2" cstate="print"/>
          <a:srcRect/>
          <a:stretch>
            <a:fillRect/>
          </a:stretch>
        </p:blipFill>
        <p:spPr bwMode="auto">
          <a:xfrm>
            <a:off x="0" y="4505325"/>
            <a:ext cx="1763713" cy="638175"/>
          </a:xfrm>
          <a:prstGeom prst="rect">
            <a:avLst/>
          </a:prstGeom>
          <a:noFill/>
          <a:ln w="9525">
            <a:noFill/>
            <a:miter lim="800000"/>
            <a:headEnd/>
            <a:tailEnd/>
          </a:ln>
        </p:spPr>
      </p:pic>
      <p:pic>
        <p:nvPicPr>
          <p:cNvPr id="17410" name="Picture 5" descr="G:\С рабочего стола\Инвалиды\ОООИБРС\ЦСРИ\Ноябрь 2016 - проект\кубики1.png"/>
          <p:cNvPicPr>
            <a:picLocks noChangeAspect="1" noChangeArrowheads="1"/>
          </p:cNvPicPr>
          <p:nvPr/>
        </p:nvPicPr>
        <p:blipFill>
          <a:blip r:embed="rId3" cstate="print"/>
          <a:srcRect/>
          <a:stretch>
            <a:fillRect/>
          </a:stretch>
        </p:blipFill>
        <p:spPr bwMode="auto">
          <a:xfrm>
            <a:off x="7683500" y="0"/>
            <a:ext cx="1460500" cy="627063"/>
          </a:xfrm>
          <a:prstGeom prst="rect">
            <a:avLst/>
          </a:prstGeom>
          <a:noFill/>
          <a:ln w="9525">
            <a:noFill/>
            <a:miter lim="800000"/>
            <a:headEnd/>
            <a:tailEnd/>
          </a:ln>
        </p:spPr>
      </p:pic>
      <p:sp>
        <p:nvSpPr>
          <p:cNvPr id="10" name="Заголовок 1"/>
          <p:cNvSpPr>
            <a:spLocks noGrp="1"/>
          </p:cNvSpPr>
          <p:nvPr>
            <p:ph type="title"/>
          </p:nvPr>
        </p:nvSpPr>
        <p:spPr>
          <a:xfrm>
            <a:off x="250825" y="700088"/>
            <a:ext cx="7931150" cy="71437"/>
          </a:xfrm>
        </p:spPr>
        <p:txBody>
          <a:bodyPr rtlCol="0">
            <a:noAutofit/>
          </a:bodyPr>
          <a:lstStyle/>
          <a:p>
            <a:pPr algn="l" eaLnBrk="1" fontAlgn="auto" hangingPunct="1">
              <a:spcAft>
                <a:spcPts val="0"/>
              </a:spcAft>
              <a:defRPr/>
            </a:pPr>
            <a:r>
              <a:rPr lang="ru-RU" sz="2400" b="1" dirty="0" smtClean="0"/>
              <a:t>16.12.2016 Краснодар. Школа пациентов</a:t>
            </a:r>
            <a:br>
              <a:rPr lang="ru-RU" sz="2400" b="1" dirty="0" smtClean="0"/>
            </a:br>
            <a:endParaRPr lang="ru-RU" sz="2400" b="1" dirty="0">
              <a:solidFill>
                <a:schemeClr val="accent1"/>
              </a:solidFill>
              <a:latin typeface="+mn-lt"/>
              <a:ea typeface="Verdana" pitchFamily="34" charset="0"/>
              <a:cs typeface="Verdana" pitchFamily="34" charset="0"/>
            </a:endParaRPr>
          </a:p>
        </p:txBody>
      </p:sp>
      <p:sp>
        <p:nvSpPr>
          <p:cNvPr id="11" name="Подзаголовок 2"/>
          <p:cNvSpPr>
            <a:spLocks noGrp="1"/>
          </p:cNvSpPr>
          <p:nvPr>
            <p:ph idx="1"/>
          </p:nvPr>
        </p:nvSpPr>
        <p:spPr>
          <a:xfrm>
            <a:off x="457200" y="842963"/>
            <a:ext cx="8229600" cy="3751262"/>
          </a:xfrm>
        </p:spPr>
        <p:txBody>
          <a:bodyPr rtlCol="0">
            <a:normAutofit/>
          </a:bodyPr>
          <a:lstStyle/>
          <a:p>
            <a:pPr eaLnBrk="1" fontAlgn="auto" hangingPunct="1">
              <a:spcAft>
                <a:spcPts val="0"/>
              </a:spcAft>
              <a:buFont typeface="Arial" pitchFamily="34" charset="0"/>
              <a:buChar char="•"/>
              <a:defRPr/>
            </a:pPr>
            <a:r>
              <a:rPr lang="ru-RU" sz="1800" dirty="0" smtClean="0"/>
              <a:t>Слушателям была предложена следующая программа:</a:t>
            </a:r>
          </a:p>
          <a:p>
            <a:pPr eaLnBrk="1" fontAlgn="auto" hangingPunct="1">
              <a:spcAft>
                <a:spcPts val="0"/>
              </a:spcAft>
              <a:buFont typeface="Arial" pitchFamily="34" charset="0"/>
              <a:buChar char="•"/>
              <a:defRPr/>
            </a:pPr>
            <a:r>
              <a:rPr lang="ru-RU" sz="1800" dirty="0" smtClean="0"/>
              <a:t>1.Принципы реабилитационных мероприятий для больных рассеянным склерозом.</a:t>
            </a:r>
          </a:p>
          <a:p>
            <a:pPr eaLnBrk="1" fontAlgn="auto" hangingPunct="1">
              <a:spcAft>
                <a:spcPts val="0"/>
              </a:spcAft>
              <a:buFont typeface="Arial" pitchFamily="34" charset="0"/>
              <a:buChar char="•"/>
              <a:defRPr/>
            </a:pPr>
            <a:r>
              <a:rPr lang="ru-RU" sz="1800" dirty="0" smtClean="0"/>
              <a:t>2.Повышение правовой грамотности пациентов: « Что нужно знать родителям об особенностях оказания медицинской помощи несовершеннолетним старше 15 лет».</a:t>
            </a:r>
          </a:p>
          <a:p>
            <a:pPr eaLnBrk="1" fontAlgn="auto" hangingPunct="1">
              <a:spcAft>
                <a:spcPts val="0"/>
              </a:spcAft>
              <a:buFont typeface="Arial" pitchFamily="34" charset="0"/>
              <a:buChar char="•"/>
              <a:defRPr/>
            </a:pPr>
            <a:r>
              <a:rPr lang="ru-RU" sz="1800" dirty="0" smtClean="0"/>
              <a:t>На Школу были приглашены врач краевого Центра РС И.И.Фролова и врачи — </a:t>
            </a:r>
            <a:r>
              <a:rPr lang="ru-RU" sz="1800" dirty="0" err="1" smtClean="0"/>
              <a:t>реабилитологи</a:t>
            </a:r>
            <a:r>
              <a:rPr lang="ru-RU" sz="1800" dirty="0" smtClean="0"/>
              <a:t> НО ККБ № 1 С.А.Серопян и </a:t>
            </a:r>
            <a:r>
              <a:rPr lang="ru-RU" sz="1800" dirty="0" err="1" smtClean="0"/>
              <a:t>И.Ю.Голяев</a:t>
            </a:r>
            <a:r>
              <a:rPr lang="ru-RU" sz="1800" dirty="0" smtClean="0"/>
              <a:t>.</a:t>
            </a:r>
          </a:p>
          <a:p>
            <a:pPr eaLnBrk="1" fontAlgn="auto" hangingPunct="1">
              <a:spcAft>
                <a:spcPts val="0"/>
              </a:spcAft>
              <a:buClr>
                <a:schemeClr val="accent5"/>
              </a:buClr>
              <a:buFont typeface="Wingdings" pitchFamily="2" charset="2"/>
              <a:buChar char="§"/>
              <a:defRPr/>
            </a:pPr>
            <a:endParaRPr lang="ru-RU" sz="1800" dirty="0">
              <a:solidFill>
                <a:schemeClr val="tx1">
                  <a:lumMod val="75000"/>
                </a:schemeClr>
              </a:solidFill>
            </a:endParaRPr>
          </a:p>
        </p:txBody>
      </p:sp>
      <p:pic>
        <p:nvPicPr>
          <p:cNvPr id="17413" name="Рисунок 13" descr="24des2016_Pokrov_Zanjatie4_v_centre_2.JPG"/>
          <p:cNvPicPr>
            <a:picLocks noChangeAspect="1"/>
          </p:cNvPicPr>
          <p:nvPr/>
        </p:nvPicPr>
        <p:blipFill>
          <a:blip r:embed="rId4" cstate="print"/>
          <a:srcRect/>
          <a:stretch>
            <a:fillRect/>
          </a:stretch>
        </p:blipFill>
        <p:spPr bwMode="auto">
          <a:xfrm>
            <a:off x="323850" y="3273425"/>
            <a:ext cx="2016125" cy="1512888"/>
          </a:xfrm>
          <a:prstGeom prst="rect">
            <a:avLst/>
          </a:prstGeom>
          <a:noFill/>
          <a:ln w="9525">
            <a:noFill/>
            <a:miter lim="800000"/>
            <a:headEnd/>
            <a:tailEnd/>
          </a:ln>
        </p:spPr>
      </p:pic>
      <p:pic>
        <p:nvPicPr>
          <p:cNvPr id="17414" name="Рисунок 14" descr="23des2016_Pokrov_Zanjatie3_v_centre_2.JPG"/>
          <p:cNvPicPr>
            <a:picLocks noChangeAspect="1"/>
          </p:cNvPicPr>
          <p:nvPr/>
        </p:nvPicPr>
        <p:blipFill>
          <a:blip r:embed="rId5" cstate="print"/>
          <a:srcRect/>
          <a:stretch>
            <a:fillRect/>
          </a:stretch>
        </p:blipFill>
        <p:spPr bwMode="auto">
          <a:xfrm>
            <a:off x="2411413" y="3363913"/>
            <a:ext cx="2089150" cy="1566862"/>
          </a:xfrm>
          <a:prstGeom prst="rect">
            <a:avLst/>
          </a:prstGeom>
          <a:noFill/>
          <a:ln w="9525">
            <a:noFill/>
            <a:miter lim="800000"/>
            <a:headEnd/>
            <a:tailEnd/>
          </a:ln>
        </p:spPr>
      </p:pic>
      <p:pic>
        <p:nvPicPr>
          <p:cNvPr id="17415" name="Рисунок 17" descr="17des2016_Pokrov_Zanjatie2_v_centre_2.JPG"/>
          <p:cNvPicPr>
            <a:picLocks noChangeAspect="1"/>
          </p:cNvPicPr>
          <p:nvPr/>
        </p:nvPicPr>
        <p:blipFill>
          <a:blip r:embed="rId6" cstate="print"/>
          <a:srcRect/>
          <a:stretch>
            <a:fillRect/>
          </a:stretch>
        </p:blipFill>
        <p:spPr bwMode="auto">
          <a:xfrm>
            <a:off x="4572000" y="3219450"/>
            <a:ext cx="2087563" cy="1566863"/>
          </a:xfrm>
          <a:prstGeom prst="rect">
            <a:avLst/>
          </a:prstGeom>
          <a:noFill/>
          <a:ln w="9525">
            <a:noFill/>
            <a:miter lim="800000"/>
            <a:headEnd/>
            <a:tailEnd/>
          </a:ln>
        </p:spPr>
      </p:pic>
      <p:pic>
        <p:nvPicPr>
          <p:cNvPr id="17416" name="Рисунок 18" descr="16des2016_Shkola_pacientov_1.JPG"/>
          <p:cNvPicPr>
            <a:picLocks noChangeAspect="1"/>
          </p:cNvPicPr>
          <p:nvPr/>
        </p:nvPicPr>
        <p:blipFill>
          <a:blip r:embed="rId7" cstate="print"/>
          <a:srcRect/>
          <a:stretch>
            <a:fillRect/>
          </a:stretch>
        </p:blipFill>
        <p:spPr bwMode="auto">
          <a:xfrm>
            <a:off x="6732588" y="3003550"/>
            <a:ext cx="2160587" cy="162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4" descr="G:\С рабочего стола\Инвалиды\ОООИБРС\ЦСРИ\Ноябрь 2016 - проект\кубики2.png"/>
          <p:cNvPicPr>
            <a:picLocks noChangeAspect="1" noChangeArrowheads="1"/>
          </p:cNvPicPr>
          <p:nvPr/>
        </p:nvPicPr>
        <p:blipFill>
          <a:blip r:embed="rId2" cstate="print"/>
          <a:srcRect/>
          <a:stretch>
            <a:fillRect/>
          </a:stretch>
        </p:blipFill>
        <p:spPr bwMode="auto">
          <a:xfrm>
            <a:off x="0" y="4505325"/>
            <a:ext cx="1763713" cy="638175"/>
          </a:xfrm>
          <a:prstGeom prst="rect">
            <a:avLst/>
          </a:prstGeom>
          <a:noFill/>
          <a:ln w="9525">
            <a:noFill/>
            <a:miter lim="800000"/>
            <a:headEnd/>
            <a:tailEnd/>
          </a:ln>
        </p:spPr>
      </p:pic>
      <p:pic>
        <p:nvPicPr>
          <p:cNvPr id="18434" name="Picture 5" descr="G:\С рабочего стола\Инвалиды\ОООИБРС\ЦСРИ\Ноябрь 2016 - проект\кубики1.png"/>
          <p:cNvPicPr>
            <a:picLocks noChangeAspect="1" noChangeArrowheads="1"/>
          </p:cNvPicPr>
          <p:nvPr/>
        </p:nvPicPr>
        <p:blipFill>
          <a:blip r:embed="rId3" cstate="print"/>
          <a:srcRect/>
          <a:stretch>
            <a:fillRect/>
          </a:stretch>
        </p:blipFill>
        <p:spPr bwMode="auto">
          <a:xfrm>
            <a:off x="7683500" y="0"/>
            <a:ext cx="1460500" cy="627063"/>
          </a:xfrm>
          <a:prstGeom prst="rect">
            <a:avLst/>
          </a:prstGeom>
          <a:noFill/>
          <a:ln w="9525">
            <a:noFill/>
            <a:miter lim="800000"/>
            <a:headEnd/>
            <a:tailEnd/>
          </a:ln>
        </p:spPr>
      </p:pic>
      <p:sp>
        <p:nvSpPr>
          <p:cNvPr id="18435" name="Заголовок 1"/>
          <p:cNvSpPr>
            <a:spLocks noGrp="1"/>
          </p:cNvSpPr>
          <p:nvPr>
            <p:ph type="title" idx="4294967295"/>
          </p:nvPr>
        </p:nvSpPr>
        <p:spPr>
          <a:xfrm>
            <a:off x="250825" y="411163"/>
            <a:ext cx="8893175" cy="288925"/>
          </a:xfrm>
        </p:spPr>
        <p:txBody>
          <a:bodyPr/>
          <a:lstStyle/>
          <a:p>
            <a:pPr algn="l" eaLnBrk="1" hangingPunct="1"/>
            <a:r>
              <a:rPr lang="ru-RU" sz="2400" b="1" smtClean="0">
                <a:hlinkClick r:id="rId4"/>
              </a:rPr>
              <a:t>08.02.2017 КРАСНОДАР. ВЫЕЗДНАЯ ШКОЛА ПАЦИЕНТОВ</a:t>
            </a:r>
            <a:r>
              <a:rPr lang="ru-RU" b="1" smtClean="0">
                <a:hlinkClick r:id="rId4"/>
              </a:rPr>
              <a:t/>
            </a:r>
            <a:br>
              <a:rPr lang="ru-RU" b="1" smtClean="0">
                <a:hlinkClick r:id="rId4"/>
              </a:rPr>
            </a:br>
            <a:r>
              <a:rPr lang="ru-RU" sz="1600" smtClean="0">
                <a:solidFill>
                  <a:srgbClr val="000B14"/>
                </a:solidFill>
              </a:rPr>
              <a:t>Тема: «Навигатор пациента»</a:t>
            </a:r>
          </a:p>
        </p:txBody>
      </p:sp>
      <p:pic>
        <p:nvPicPr>
          <p:cNvPr id="18436" name="Picture 6" descr="08feb2017_Vyezdnaja_shkola_5"/>
          <p:cNvPicPr>
            <a:picLocks noChangeAspect="1" noChangeArrowheads="1"/>
          </p:cNvPicPr>
          <p:nvPr/>
        </p:nvPicPr>
        <p:blipFill>
          <a:blip r:embed="rId5" cstate="print"/>
          <a:srcRect/>
          <a:stretch>
            <a:fillRect/>
          </a:stretch>
        </p:blipFill>
        <p:spPr bwMode="auto">
          <a:xfrm>
            <a:off x="6084888" y="2355850"/>
            <a:ext cx="2587625" cy="1941513"/>
          </a:xfrm>
          <a:prstGeom prst="rect">
            <a:avLst/>
          </a:prstGeom>
          <a:noFill/>
          <a:ln w="9525">
            <a:noFill/>
            <a:miter lim="800000"/>
            <a:headEnd/>
            <a:tailEnd/>
          </a:ln>
        </p:spPr>
      </p:pic>
      <p:pic>
        <p:nvPicPr>
          <p:cNvPr id="18437" name="Picture 8" descr="08feb2017_Vyezdnaja_shkola_6"/>
          <p:cNvPicPr>
            <a:picLocks noChangeAspect="1" noChangeArrowheads="1"/>
          </p:cNvPicPr>
          <p:nvPr/>
        </p:nvPicPr>
        <p:blipFill>
          <a:blip r:embed="rId6" cstate="print"/>
          <a:srcRect/>
          <a:stretch>
            <a:fillRect/>
          </a:stretch>
        </p:blipFill>
        <p:spPr bwMode="auto">
          <a:xfrm>
            <a:off x="323850" y="2355850"/>
            <a:ext cx="2362200" cy="1771650"/>
          </a:xfrm>
          <a:prstGeom prst="rect">
            <a:avLst/>
          </a:prstGeom>
          <a:noFill/>
          <a:ln w="9525">
            <a:noFill/>
            <a:miter lim="800000"/>
            <a:headEnd/>
            <a:tailEnd/>
          </a:ln>
        </p:spPr>
      </p:pic>
      <p:pic>
        <p:nvPicPr>
          <p:cNvPr id="18438" name="Picture 10" descr="08feb2017_Vyezdnaja_shkola_3"/>
          <p:cNvPicPr>
            <a:picLocks noChangeAspect="1" noChangeArrowheads="1"/>
          </p:cNvPicPr>
          <p:nvPr/>
        </p:nvPicPr>
        <p:blipFill>
          <a:blip r:embed="rId7" cstate="print"/>
          <a:srcRect/>
          <a:stretch>
            <a:fillRect/>
          </a:stretch>
        </p:blipFill>
        <p:spPr bwMode="auto">
          <a:xfrm>
            <a:off x="3132138" y="2859088"/>
            <a:ext cx="2435225" cy="1827212"/>
          </a:xfrm>
          <a:prstGeom prst="rect">
            <a:avLst/>
          </a:prstGeom>
          <a:noFill/>
          <a:ln w="9525">
            <a:noFill/>
            <a:miter lim="800000"/>
            <a:headEnd/>
            <a:tailEnd/>
          </a:ln>
        </p:spPr>
      </p:pic>
      <p:sp>
        <p:nvSpPr>
          <p:cNvPr id="18439" name="Rectangle 13"/>
          <p:cNvSpPr>
            <a:spLocks noChangeArrowheads="1"/>
          </p:cNvSpPr>
          <p:nvPr/>
        </p:nvSpPr>
        <p:spPr bwMode="auto">
          <a:xfrm>
            <a:off x="179388" y="944563"/>
            <a:ext cx="9290050" cy="304800"/>
          </a:xfrm>
          <a:prstGeom prst="rect">
            <a:avLst/>
          </a:prstGeom>
          <a:noFill/>
          <a:ln w="9525">
            <a:noFill/>
            <a:miter lim="800000"/>
            <a:headEnd/>
            <a:tailEnd/>
          </a:ln>
        </p:spPr>
        <p:txBody>
          <a:bodyPr anchor="ctr">
            <a:spAutoFit/>
          </a:bodyPr>
          <a:lstStyle/>
          <a:p>
            <a:r>
              <a:rPr lang="ru-RU" sz="1400">
                <a:solidFill>
                  <a:srgbClr val="000B14"/>
                </a:solidFill>
              </a:rPr>
              <a:t>Занятия проводились в Краснодарском краевом региональном отделении МООНП «НЕФРО-ЛИГА».</a:t>
            </a:r>
            <a:r>
              <a:rPr lang="ru-RU" sz="1400"/>
              <a:t> </a:t>
            </a:r>
          </a:p>
        </p:txBody>
      </p:sp>
      <p:sp>
        <p:nvSpPr>
          <p:cNvPr id="18440" name="Rectangle 14"/>
          <p:cNvSpPr>
            <a:spLocks noChangeArrowheads="1"/>
          </p:cNvSpPr>
          <p:nvPr/>
        </p:nvSpPr>
        <p:spPr bwMode="auto">
          <a:xfrm>
            <a:off x="0" y="1312863"/>
            <a:ext cx="13789025" cy="852487"/>
          </a:xfrm>
          <a:prstGeom prst="rect">
            <a:avLst/>
          </a:prstGeom>
          <a:noFill/>
          <a:ln w="9525">
            <a:noFill/>
            <a:miter lim="800000"/>
            <a:headEnd/>
            <a:tailEnd/>
          </a:ln>
        </p:spPr>
        <p:txBody>
          <a:bodyPr anchor="ctr">
            <a:spAutoFit/>
          </a:bodyPr>
          <a:lstStyle/>
          <a:p>
            <a:r>
              <a:rPr lang="ru-RU" sz="1200">
                <a:solidFill>
                  <a:srgbClr val="000B14"/>
                </a:solidFill>
              </a:rPr>
              <a:t>В мероприятии приняли участие 11 человек. Докладчиком выступила Коджаева И.Л.– заместитель председателя</a:t>
            </a:r>
          </a:p>
          <a:p>
            <a:r>
              <a:rPr lang="ru-RU" sz="1200">
                <a:solidFill>
                  <a:srgbClr val="000B14"/>
                </a:solidFill>
              </a:rPr>
              <a:t> ККООИБРС, член ОС при Министерстве здравоохранения Краснодарского края, член ОС при Росздравнадзоре </a:t>
            </a:r>
          </a:p>
          <a:p>
            <a:r>
              <a:rPr lang="ru-RU" sz="1200">
                <a:solidFill>
                  <a:srgbClr val="000B14"/>
                </a:solidFill>
              </a:rPr>
              <a:t>Краснодарского края. Также были приглашены Иванова О.Б. - председатель Краснодарского краевого регионального</a:t>
            </a:r>
          </a:p>
          <a:p>
            <a:r>
              <a:rPr lang="ru-RU" sz="1200">
                <a:solidFill>
                  <a:srgbClr val="000B14"/>
                </a:solidFill>
              </a:rPr>
              <a:t> отделения МООНП «НЕФРО-ЛИГА» и член ОС при ТО Росздравнадзора Дубовицкая И.Н.</a:t>
            </a:r>
            <a:r>
              <a:rPr lang="ru-RU" sz="1400">
                <a:solidFill>
                  <a:srgbClr val="000B14"/>
                </a:solidFill>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Рисунок 10" descr="Jan2017_Shkola_pacientov_LFK_4.JPG"/>
          <p:cNvPicPr>
            <a:picLocks noChangeAspect="1"/>
          </p:cNvPicPr>
          <p:nvPr/>
        </p:nvPicPr>
        <p:blipFill>
          <a:blip r:embed="rId2" cstate="print"/>
          <a:srcRect/>
          <a:stretch>
            <a:fillRect/>
          </a:stretch>
        </p:blipFill>
        <p:spPr bwMode="auto">
          <a:xfrm>
            <a:off x="395288" y="3148013"/>
            <a:ext cx="1920875" cy="1439862"/>
          </a:xfrm>
          <a:prstGeom prst="rect">
            <a:avLst/>
          </a:prstGeom>
          <a:noFill/>
          <a:ln w="9525">
            <a:noFill/>
            <a:miter lim="800000"/>
            <a:headEnd/>
            <a:tailEnd/>
          </a:ln>
        </p:spPr>
      </p:pic>
      <p:cxnSp>
        <p:nvCxnSpPr>
          <p:cNvPr id="6" name="Прямая соединительная линия 5"/>
          <p:cNvCxnSpPr/>
          <p:nvPr/>
        </p:nvCxnSpPr>
        <p:spPr>
          <a:xfrm flipH="1">
            <a:off x="250825" y="555625"/>
            <a:ext cx="8137525"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9459" name="Picture 2" descr="G:\С рабочего стола\Инвалиды\ОООИБРС\ЦСРИ\Ноябрь 2016 - проект\лого+кубики.png"/>
          <p:cNvPicPr>
            <a:picLocks noChangeAspect="1" noChangeArrowheads="1"/>
          </p:cNvPicPr>
          <p:nvPr/>
        </p:nvPicPr>
        <p:blipFill>
          <a:blip r:embed="rId3" cstate="print"/>
          <a:srcRect/>
          <a:stretch>
            <a:fillRect/>
          </a:stretch>
        </p:blipFill>
        <p:spPr bwMode="auto">
          <a:xfrm>
            <a:off x="8243888" y="84138"/>
            <a:ext cx="792162" cy="714375"/>
          </a:xfrm>
          <a:prstGeom prst="rect">
            <a:avLst/>
          </a:prstGeom>
          <a:noFill/>
          <a:ln w="9525">
            <a:noFill/>
            <a:miter lim="800000"/>
            <a:headEnd/>
            <a:tailEnd/>
          </a:ln>
        </p:spPr>
      </p:pic>
      <p:sp>
        <p:nvSpPr>
          <p:cNvPr id="2" name="Заголовок 1"/>
          <p:cNvSpPr>
            <a:spLocks noGrp="1"/>
          </p:cNvSpPr>
          <p:nvPr>
            <p:ph type="title"/>
          </p:nvPr>
        </p:nvSpPr>
        <p:spPr>
          <a:xfrm>
            <a:off x="250825" y="555625"/>
            <a:ext cx="7931150" cy="720725"/>
          </a:xfrm>
        </p:spPr>
        <p:txBody>
          <a:bodyPr rtlCol="0">
            <a:noAutofit/>
          </a:bodyPr>
          <a:lstStyle/>
          <a:p>
            <a:pPr algn="l" eaLnBrk="1" fontAlgn="auto" hangingPunct="1">
              <a:spcAft>
                <a:spcPts val="0"/>
              </a:spcAft>
              <a:defRPr/>
            </a:pPr>
            <a:r>
              <a:rPr lang="ru-RU" sz="2400" b="1" dirty="0" smtClean="0"/>
              <a:t>20,21,27,28.01.2017 Краснодар. Январские занятия. ЛФК</a:t>
            </a:r>
            <a:br>
              <a:rPr lang="ru-RU" sz="2400" b="1" dirty="0" smtClean="0"/>
            </a:br>
            <a:endParaRPr lang="ru-RU" sz="2400" b="1" dirty="0">
              <a:solidFill>
                <a:schemeClr val="accent1"/>
              </a:solidFill>
              <a:latin typeface="+mn-lt"/>
              <a:ea typeface="Verdana" pitchFamily="34" charset="0"/>
              <a:cs typeface="Verdana" pitchFamily="34" charset="0"/>
            </a:endParaRPr>
          </a:p>
        </p:txBody>
      </p:sp>
      <p:sp>
        <p:nvSpPr>
          <p:cNvPr id="3" name="Подзаголовок 2"/>
          <p:cNvSpPr>
            <a:spLocks noGrp="1"/>
          </p:cNvSpPr>
          <p:nvPr>
            <p:ph idx="1"/>
          </p:nvPr>
        </p:nvSpPr>
        <p:spPr>
          <a:xfrm>
            <a:off x="323850" y="987425"/>
            <a:ext cx="8229600" cy="3816350"/>
          </a:xfrm>
        </p:spPr>
        <p:txBody>
          <a:bodyPr rtlCol="0">
            <a:normAutofit/>
          </a:bodyPr>
          <a:lstStyle/>
          <a:p>
            <a:pPr eaLnBrk="1" fontAlgn="auto" hangingPunct="1">
              <a:spcAft>
                <a:spcPts val="0"/>
              </a:spcAft>
              <a:buFont typeface="Arial" pitchFamily="34" charset="0"/>
              <a:buChar char="•"/>
              <a:defRPr/>
            </a:pPr>
            <a:r>
              <a:rPr lang="de-DE" sz="1600" dirty="0" smtClean="0">
                <a:solidFill>
                  <a:schemeClr val="tx2">
                    <a:lumMod val="75000"/>
                  </a:schemeClr>
                </a:solidFill>
              </a:rPr>
              <a:t>На </a:t>
            </a:r>
            <a:r>
              <a:rPr lang="ru-RU" sz="1600" dirty="0" smtClean="0">
                <a:solidFill>
                  <a:schemeClr val="tx2">
                    <a:lumMod val="75000"/>
                  </a:schemeClr>
                </a:solidFill>
              </a:rPr>
              <a:t>занятии будут </a:t>
            </a:r>
            <a:r>
              <a:rPr lang="de-DE" sz="1600" dirty="0" smtClean="0">
                <a:solidFill>
                  <a:schemeClr val="tx2">
                    <a:lumMod val="75000"/>
                  </a:schemeClr>
                </a:solidFill>
              </a:rPr>
              <a:t>рассмотрены следующие вопросы :</a:t>
            </a:r>
            <a:endParaRPr lang="ru-RU" sz="1600" dirty="0" smtClean="0">
              <a:solidFill>
                <a:schemeClr val="tx2">
                  <a:lumMod val="75000"/>
                </a:schemeClr>
              </a:solidFill>
            </a:endParaRPr>
          </a:p>
          <a:p>
            <a:pPr eaLnBrk="1" fontAlgn="auto" hangingPunct="1">
              <a:spcAft>
                <a:spcPts val="0"/>
              </a:spcAft>
              <a:buFont typeface="Arial" pitchFamily="34" charset="0"/>
              <a:buChar char="•"/>
              <a:defRPr/>
            </a:pPr>
            <a:r>
              <a:rPr lang="ru-RU" sz="1600" dirty="0" smtClean="0">
                <a:solidFill>
                  <a:schemeClr val="tx2">
                    <a:lumMod val="75000"/>
                  </a:schemeClr>
                </a:solidFill>
              </a:rPr>
              <a:t>Введение в реабилитацию при РС (классификация РС, патогенез, факторы риска, цель занятий)</a:t>
            </a:r>
          </a:p>
          <a:p>
            <a:pPr eaLnBrk="1" fontAlgn="auto" hangingPunct="1">
              <a:spcAft>
                <a:spcPts val="0"/>
              </a:spcAft>
              <a:buFont typeface="Arial" pitchFamily="34" charset="0"/>
              <a:buChar char="•"/>
              <a:defRPr/>
            </a:pPr>
            <a:r>
              <a:rPr lang="ru-RU" sz="1600" dirty="0" smtClean="0">
                <a:solidFill>
                  <a:schemeClr val="tx2">
                    <a:lumMod val="75000"/>
                  </a:schemeClr>
                </a:solidFill>
              </a:rPr>
              <a:t>Задачи реабилитации при РС (подбор индивидуальных программ, оценка эффективности подобранных средств и методов, составление долгосрочного плана физической реабилитации)</a:t>
            </a:r>
          </a:p>
          <a:p>
            <a:pPr eaLnBrk="1" fontAlgn="auto" hangingPunct="1">
              <a:spcAft>
                <a:spcPts val="0"/>
              </a:spcAft>
              <a:buFont typeface="Arial" pitchFamily="34" charset="0"/>
              <a:buChar char="•"/>
              <a:defRPr/>
            </a:pPr>
            <a:r>
              <a:rPr lang="ru-RU" sz="1600" dirty="0" smtClean="0">
                <a:solidFill>
                  <a:schemeClr val="tx2">
                    <a:lumMod val="75000"/>
                  </a:schemeClr>
                </a:solidFill>
              </a:rPr>
              <a:t>Методики, применяемые при построении индивидуальных программ реабилитации (рассмотрение требований к методикам и изучение их в индивидуальном порядке).</a:t>
            </a:r>
          </a:p>
          <a:p>
            <a:pPr eaLnBrk="1" fontAlgn="auto" hangingPunct="1">
              <a:spcAft>
                <a:spcPts val="0"/>
              </a:spcAft>
              <a:buClr>
                <a:schemeClr val="accent5"/>
              </a:buClr>
              <a:buFont typeface="Arial" pitchFamily="34" charset="0"/>
              <a:buNone/>
              <a:defRPr/>
            </a:pPr>
            <a:endParaRPr lang="ru-RU" sz="1800" dirty="0">
              <a:solidFill>
                <a:schemeClr val="tx1">
                  <a:lumMod val="75000"/>
                </a:schemeClr>
              </a:solidFill>
            </a:endParaRPr>
          </a:p>
        </p:txBody>
      </p:sp>
      <p:pic>
        <p:nvPicPr>
          <p:cNvPr id="19462" name="Picture 3" descr="G:\С рабочего стола\Инвалиды\ОООИБРС\ЦСРИ\Ноябрь 2016 - проект\кубики1.png"/>
          <p:cNvPicPr>
            <a:picLocks noChangeAspect="1" noChangeArrowheads="1"/>
          </p:cNvPicPr>
          <p:nvPr/>
        </p:nvPicPr>
        <p:blipFill>
          <a:blip r:embed="rId4" cstate="print"/>
          <a:srcRect/>
          <a:stretch>
            <a:fillRect/>
          </a:stretch>
        </p:blipFill>
        <p:spPr bwMode="auto">
          <a:xfrm>
            <a:off x="0" y="4354513"/>
            <a:ext cx="1835150" cy="788987"/>
          </a:xfrm>
          <a:prstGeom prst="rect">
            <a:avLst/>
          </a:prstGeom>
          <a:noFill/>
          <a:ln w="9525">
            <a:noFill/>
            <a:miter lim="800000"/>
            <a:headEnd/>
            <a:tailEnd/>
          </a:ln>
        </p:spPr>
      </p:pic>
      <p:pic>
        <p:nvPicPr>
          <p:cNvPr id="19463" name="Рисунок 11" descr="Jan2017_Shkola_pacientov_LFK_1.JPG"/>
          <p:cNvPicPr>
            <a:picLocks noChangeAspect="1"/>
          </p:cNvPicPr>
          <p:nvPr/>
        </p:nvPicPr>
        <p:blipFill>
          <a:blip r:embed="rId5" cstate="print"/>
          <a:srcRect/>
          <a:stretch>
            <a:fillRect/>
          </a:stretch>
        </p:blipFill>
        <p:spPr bwMode="auto">
          <a:xfrm>
            <a:off x="2339975" y="3148013"/>
            <a:ext cx="1919288" cy="1439862"/>
          </a:xfrm>
          <a:prstGeom prst="rect">
            <a:avLst/>
          </a:prstGeom>
          <a:noFill/>
          <a:ln w="9525">
            <a:noFill/>
            <a:miter lim="800000"/>
            <a:headEnd/>
            <a:tailEnd/>
          </a:ln>
        </p:spPr>
      </p:pic>
      <p:pic>
        <p:nvPicPr>
          <p:cNvPr id="19464" name="Рисунок 12" descr="Jan2017_Shkola_pacientov_LFK_11.JPG"/>
          <p:cNvPicPr>
            <a:picLocks noChangeAspect="1"/>
          </p:cNvPicPr>
          <p:nvPr/>
        </p:nvPicPr>
        <p:blipFill>
          <a:blip r:embed="rId6" cstate="print"/>
          <a:srcRect/>
          <a:stretch>
            <a:fillRect/>
          </a:stretch>
        </p:blipFill>
        <p:spPr bwMode="auto">
          <a:xfrm>
            <a:off x="4284663" y="3148013"/>
            <a:ext cx="1919287" cy="1439862"/>
          </a:xfrm>
          <a:prstGeom prst="rect">
            <a:avLst/>
          </a:prstGeom>
          <a:noFill/>
          <a:ln w="9525">
            <a:noFill/>
            <a:miter lim="800000"/>
            <a:headEnd/>
            <a:tailEnd/>
          </a:ln>
        </p:spPr>
      </p:pic>
      <p:pic>
        <p:nvPicPr>
          <p:cNvPr id="19465" name="Рисунок 13" descr="Jan2017_Shkola_pacientov_LFK_8.JPG"/>
          <p:cNvPicPr>
            <a:picLocks noChangeAspect="1"/>
          </p:cNvPicPr>
          <p:nvPr/>
        </p:nvPicPr>
        <p:blipFill>
          <a:blip r:embed="rId7" cstate="print"/>
          <a:srcRect/>
          <a:stretch>
            <a:fillRect/>
          </a:stretch>
        </p:blipFill>
        <p:spPr bwMode="auto">
          <a:xfrm>
            <a:off x="6227763" y="3148013"/>
            <a:ext cx="1920875" cy="1439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Рисунок 8" descr="feb2017_Navigator_racienta_2.JPG"/>
          <p:cNvPicPr>
            <a:picLocks noChangeAspect="1"/>
          </p:cNvPicPr>
          <p:nvPr/>
        </p:nvPicPr>
        <p:blipFill>
          <a:blip r:embed="rId2" cstate="print"/>
          <a:srcRect/>
          <a:stretch>
            <a:fillRect/>
          </a:stretch>
        </p:blipFill>
        <p:spPr bwMode="auto">
          <a:xfrm>
            <a:off x="7092950" y="3508375"/>
            <a:ext cx="1919288" cy="1439863"/>
          </a:xfrm>
          <a:prstGeom prst="rect">
            <a:avLst/>
          </a:prstGeom>
          <a:noFill/>
          <a:ln w="9525">
            <a:noFill/>
            <a:miter lim="800000"/>
            <a:headEnd/>
            <a:tailEnd/>
          </a:ln>
        </p:spPr>
      </p:pic>
      <p:pic>
        <p:nvPicPr>
          <p:cNvPr id="20482" name="Picture 4" descr="G:\С рабочего стола\Инвалиды\ОООИБРС\ЦСРИ\Ноябрь 2016 - проект\кубики2.png"/>
          <p:cNvPicPr>
            <a:picLocks noChangeAspect="1" noChangeArrowheads="1"/>
          </p:cNvPicPr>
          <p:nvPr/>
        </p:nvPicPr>
        <p:blipFill>
          <a:blip r:embed="rId3" cstate="print"/>
          <a:srcRect/>
          <a:stretch>
            <a:fillRect/>
          </a:stretch>
        </p:blipFill>
        <p:spPr bwMode="auto">
          <a:xfrm>
            <a:off x="0" y="4505325"/>
            <a:ext cx="1763713" cy="638175"/>
          </a:xfrm>
          <a:prstGeom prst="rect">
            <a:avLst/>
          </a:prstGeom>
          <a:noFill/>
          <a:ln w="9525">
            <a:noFill/>
            <a:miter lim="800000"/>
            <a:headEnd/>
            <a:tailEnd/>
          </a:ln>
        </p:spPr>
      </p:pic>
      <p:pic>
        <p:nvPicPr>
          <p:cNvPr id="20483" name="Picture 5" descr="G:\С рабочего стола\Инвалиды\ОООИБРС\ЦСРИ\Ноябрь 2016 - проект\кубики1.png"/>
          <p:cNvPicPr>
            <a:picLocks noChangeAspect="1" noChangeArrowheads="1"/>
          </p:cNvPicPr>
          <p:nvPr/>
        </p:nvPicPr>
        <p:blipFill>
          <a:blip r:embed="rId4" cstate="print"/>
          <a:srcRect/>
          <a:stretch>
            <a:fillRect/>
          </a:stretch>
        </p:blipFill>
        <p:spPr bwMode="auto">
          <a:xfrm>
            <a:off x="7683500" y="0"/>
            <a:ext cx="1460500" cy="627063"/>
          </a:xfrm>
          <a:prstGeom prst="rect">
            <a:avLst/>
          </a:prstGeom>
          <a:noFill/>
          <a:ln w="9525">
            <a:noFill/>
            <a:miter lim="800000"/>
            <a:headEnd/>
            <a:tailEnd/>
          </a:ln>
        </p:spPr>
      </p:pic>
      <p:sp>
        <p:nvSpPr>
          <p:cNvPr id="20484" name="Заголовок 1"/>
          <p:cNvSpPr>
            <a:spLocks noGrp="1"/>
          </p:cNvSpPr>
          <p:nvPr>
            <p:ph type="title"/>
          </p:nvPr>
        </p:nvSpPr>
        <p:spPr>
          <a:xfrm>
            <a:off x="250825" y="195263"/>
            <a:ext cx="7931150" cy="720725"/>
          </a:xfrm>
        </p:spPr>
        <p:txBody>
          <a:bodyPr/>
          <a:lstStyle/>
          <a:p>
            <a:pPr algn="l" eaLnBrk="1" hangingPunct="1"/>
            <a:r>
              <a:rPr lang="ru-RU" sz="2400" b="1" smtClean="0"/>
              <a:t>04, 11, 18, 25 Краснодар. Февральские занятия по правовой грамотности пациентов</a:t>
            </a:r>
          </a:p>
        </p:txBody>
      </p:sp>
      <p:sp>
        <p:nvSpPr>
          <p:cNvPr id="11" name="Подзаголовок 2"/>
          <p:cNvSpPr>
            <a:spLocks noGrp="1"/>
          </p:cNvSpPr>
          <p:nvPr>
            <p:ph idx="1"/>
          </p:nvPr>
        </p:nvSpPr>
        <p:spPr>
          <a:xfrm>
            <a:off x="107950" y="915988"/>
            <a:ext cx="8229600" cy="3751262"/>
          </a:xfrm>
        </p:spPr>
        <p:txBody>
          <a:bodyPr rtlCol="0">
            <a:normAutofit fontScale="70000" lnSpcReduction="20000"/>
          </a:bodyPr>
          <a:lstStyle/>
          <a:p>
            <a:pPr eaLnBrk="1" fontAlgn="auto" hangingPunct="1">
              <a:spcAft>
                <a:spcPts val="0"/>
              </a:spcAft>
              <a:buFont typeface="Arial" pitchFamily="34" charset="0"/>
              <a:buChar char="•"/>
              <a:defRPr/>
            </a:pPr>
            <a:r>
              <a:rPr lang="de-DE" sz="1800" b="1" dirty="0" smtClean="0">
                <a:solidFill>
                  <a:srgbClr val="002060"/>
                </a:solidFill>
              </a:rPr>
              <a:t>Тема </a:t>
            </a:r>
            <a:r>
              <a:rPr lang="de-DE" sz="1800" b="1" dirty="0" err="1" smtClean="0">
                <a:solidFill>
                  <a:srgbClr val="002060"/>
                </a:solidFill>
              </a:rPr>
              <a:t>занятия</a:t>
            </a:r>
            <a:r>
              <a:rPr lang="de-DE" sz="1800" b="1" dirty="0" smtClean="0">
                <a:solidFill>
                  <a:srgbClr val="002060"/>
                </a:solidFill>
              </a:rPr>
              <a:t>:</a:t>
            </a:r>
            <a:endParaRPr lang="ru-RU" sz="1800" dirty="0" smtClean="0">
              <a:solidFill>
                <a:srgbClr val="002060"/>
              </a:solidFill>
            </a:endParaRPr>
          </a:p>
          <a:p>
            <a:pPr eaLnBrk="1" fontAlgn="auto" hangingPunct="1">
              <a:spcAft>
                <a:spcPts val="0"/>
              </a:spcAft>
              <a:buFont typeface="Arial" pitchFamily="34" charset="0"/>
              <a:buChar char="•"/>
              <a:defRPr/>
            </a:pPr>
            <a:r>
              <a:rPr lang="ru-RU" sz="1800" b="1" dirty="0" smtClean="0">
                <a:solidFill>
                  <a:srgbClr val="002060"/>
                </a:solidFill>
              </a:rPr>
              <a:t>«Навигатор пациента»</a:t>
            </a:r>
            <a:endParaRPr lang="ru-RU" sz="1800" dirty="0" smtClean="0">
              <a:solidFill>
                <a:srgbClr val="002060"/>
              </a:solidFill>
            </a:endParaRPr>
          </a:p>
          <a:p>
            <a:pPr eaLnBrk="1" fontAlgn="auto" hangingPunct="1">
              <a:spcAft>
                <a:spcPts val="0"/>
              </a:spcAft>
              <a:buFont typeface="Arial" pitchFamily="34" charset="0"/>
              <a:buChar char="•"/>
              <a:defRPr/>
            </a:pPr>
            <a:r>
              <a:rPr lang="ru-RU" sz="1800" b="1" dirty="0" smtClean="0">
                <a:solidFill>
                  <a:srgbClr val="002060"/>
                </a:solidFill>
              </a:rPr>
              <a:t>Программа:</a:t>
            </a:r>
            <a:endParaRPr lang="ru-RU" sz="1800" dirty="0" smtClean="0">
              <a:solidFill>
                <a:srgbClr val="002060"/>
              </a:solidFill>
            </a:endParaRPr>
          </a:p>
          <a:p>
            <a:pPr eaLnBrk="1" fontAlgn="auto" hangingPunct="1">
              <a:spcAft>
                <a:spcPts val="0"/>
              </a:spcAft>
              <a:buFont typeface="Arial" pitchFamily="34" charset="0"/>
              <a:buChar char="•"/>
              <a:defRPr/>
            </a:pPr>
            <a:r>
              <a:rPr lang="de-DE" sz="1800" dirty="0" smtClean="0">
                <a:solidFill>
                  <a:srgbClr val="002060"/>
                </a:solidFill>
              </a:rPr>
              <a:t>1.Базовая </a:t>
            </a:r>
            <a:r>
              <a:rPr lang="de-DE" sz="1800" dirty="0" err="1" smtClean="0">
                <a:solidFill>
                  <a:srgbClr val="002060"/>
                </a:solidFill>
              </a:rPr>
              <a:t>программа</a:t>
            </a:r>
            <a:r>
              <a:rPr lang="de-DE" sz="1800" dirty="0" smtClean="0">
                <a:solidFill>
                  <a:srgbClr val="002060"/>
                </a:solidFill>
              </a:rPr>
              <a:t> </a:t>
            </a:r>
            <a:r>
              <a:rPr lang="de-DE" sz="1800" dirty="0" err="1" smtClean="0">
                <a:solidFill>
                  <a:srgbClr val="002060"/>
                </a:solidFill>
              </a:rPr>
              <a:t>государственных</a:t>
            </a:r>
            <a:r>
              <a:rPr lang="de-DE" sz="1800" dirty="0" smtClean="0">
                <a:solidFill>
                  <a:srgbClr val="002060"/>
                </a:solidFill>
              </a:rPr>
              <a:t> </a:t>
            </a:r>
            <a:r>
              <a:rPr lang="de-DE" sz="1800" dirty="0" err="1" smtClean="0">
                <a:solidFill>
                  <a:srgbClr val="002060"/>
                </a:solidFill>
              </a:rPr>
              <a:t>гарантий</a:t>
            </a:r>
            <a:r>
              <a:rPr lang="de-DE" sz="1800" dirty="0" smtClean="0">
                <a:solidFill>
                  <a:srgbClr val="002060"/>
                </a:solidFill>
              </a:rPr>
              <a:t> </a:t>
            </a:r>
            <a:r>
              <a:rPr lang="de-DE" sz="1800" dirty="0" err="1" smtClean="0">
                <a:solidFill>
                  <a:srgbClr val="002060"/>
                </a:solidFill>
              </a:rPr>
              <a:t>бесплатного</a:t>
            </a:r>
            <a:r>
              <a:rPr lang="de-DE" sz="1800" dirty="0" smtClean="0">
                <a:solidFill>
                  <a:srgbClr val="002060"/>
                </a:solidFill>
              </a:rPr>
              <a:t> </a:t>
            </a:r>
            <a:r>
              <a:rPr lang="de-DE" sz="1800" dirty="0" err="1" smtClean="0">
                <a:solidFill>
                  <a:srgbClr val="002060"/>
                </a:solidFill>
              </a:rPr>
              <a:t>оказания</a:t>
            </a:r>
            <a:r>
              <a:rPr lang="de-DE" sz="1800" dirty="0" smtClean="0">
                <a:solidFill>
                  <a:srgbClr val="002060"/>
                </a:solidFill>
              </a:rPr>
              <a:t> </a:t>
            </a:r>
            <a:r>
              <a:rPr lang="de-DE" sz="1800" dirty="0" err="1" smtClean="0">
                <a:solidFill>
                  <a:srgbClr val="002060"/>
                </a:solidFill>
              </a:rPr>
              <a:t>медицинской</a:t>
            </a:r>
            <a:r>
              <a:rPr lang="de-DE" sz="1800" dirty="0" smtClean="0">
                <a:solidFill>
                  <a:srgbClr val="002060"/>
                </a:solidFill>
              </a:rPr>
              <a:t> </a:t>
            </a:r>
            <a:r>
              <a:rPr lang="de-DE" sz="1800" dirty="0" err="1" smtClean="0">
                <a:solidFill>
                  <a:srgbClr val="002060"/>
                </a:solidFill>
              </a:rPr>
              <a:t>помощи</a:t>
            </a:r>
            <a:r>
              <a:rPr lang="de-DE" sz="1800" dirty="0" smtClean="0">
                <a:solidFill>
                  <a:srgbClr val="002060"/>
                </a:solidFill>
              </a:rPr>
              <a:t> </a:t>
            </a:r>
            <a:r>
              <a:rPr lang="de-DE" sz="1800" dirty="0" err="1" smtClean="0">
                <a:solidFill>
                  <a:srgbClr val="002060"/>
                </a:solidFill>
              </a:rPr>
              <a:t>гражданам</a:t>
            </a:r>
            <a:r>
              <a:rPr lang="de-DE" sz="1800" dirty="0" smtClean="0">
                <a:solidFill>
                  <a:srgbClr val="002060"/>
                </a:solidFill>
              </a:rPr>
              <a:t> </a:t>
            </a:r>
            <a:r>
              <a:rPr lang="de-DE" sz="1800" dirty="0" err="1" smtClean="0">
                <a:solidFill>
                  <a:srgbClr val="002060"/>
                </a:solidFill>
              </a:rPr>
              <a:t>Российской</a:t>
            </a:r>
            <a:r>
              <a:rPr lang="de-DE" sz="1800" dirty="0" smtClean="0">
                <a:solidFill>
                  <a:srgbClr val="002060"/>
                </a:solidFill>
              </a:rPr>
              <a:t> </a:t>
            </a:r>
            <a:r>
              <a:rPr lang="de-DE" sz="1800" dirty="0" err="1" smtClean="0">
                <a:solidFill>
                  <a:srgbClr val="002060"/>
                </a:solidFill>
              </a:rPr>
              <a:t>Федерации</a:t>
            </a:r>
            <a:r>
              <a:rPr lang="de-DE" sz="1800" dirty="0" smtClean="0">
                <a:solidFill>
                  <a:srgbClr val="002060"/>
                </a:solidFill>
              </a:rPr>
              <a:t> </a:t>
            </a:r>
            <a:r>
              <a:rPr lang="de-DE" sz="1800" dirty="0" err="1" smtClean="0">
                <a:solidFill>
                  <a:srgbClr val="002060"/>
                </a:solidFill>
              </a:rPr>
              <a:t>на</a:t>
            </a:r>
            <a:r>
              <a:rPr lang="de-DE" sz="1800" dirty="0" smtClean="0">
                <a:solidFill>
                  <a:srgbClr val="002060"/>
                </a:solidFill>
              </a:rPr>
              <a:t> 2017 </a:t>
            </a:r>
            <a:r>
              <a:rPr lang="de-DE" sz="1800" dirty="0" err="1" smtClean="0">
                <a:solidFill>
                  <a:srgbClr val="002060"/>
                </a:solidFill>
              </a:rPr>
              <a:t>год</a:t>
            </a:r>
            <a:r>
              <a:rPr lang="de-DE" sz="1800" dirty="0" smtClean="0">
                <a:solidFill>
                  <a:srgbClr val="002060"/>
                </a:solidFill>
              </a:rPr>
              <a:t>.</a:t>
            </a:r>
            <a:endParaRPr lang="ru-RU" sz="1800" dirty="0" smtClean="0">
              <a:solidFill>
                <a:srgbClr val="002060"/>
              </a:solidFill>
            </a:endParaRPr>
          </a:p>
          <a:p>
            <a:pPr eaLnBrk="1" fontAlgn="auto" hangingPunct="1">
              <a:spcAft>
                <a:spcPts val="0"/>
              </a:spcAft>
              <a:buFont typeface="Arial" pitchFamily="34" charset="0"/>
              <a:buChar char="•"/>
              <a:defRPr/>
            </a:pPr>
            <a:r>
              <a:rPr lang="de-DE" sz="1800" dirty="0" smtClean="0">
                <a:solidFill>
                  <a:srgbClr val="002060"/>
                </a:solidFill>
              </a:rPr>
              <a:t>2. </a:t>
            </a:r>
            <a:r>
              <a:rPr lang="ru-RU" sz="1800" dirty="0" smtClean="0">
                <a:solidFill>
                  <a:srgbClr val="002060"/>
                </a:solidFill>
              </a:rPr>
              <a:t>О праве пациента на выбор врача в поликлинике.</a:t>
            </a:r>
          </a:p>
          <a:p>
            <a:pPr eaLnBrk="1" fontAlgn="auto" hangingPunct="1">
              <a:spcAft>
                <a:spcPts val="0"/>
              </a:spcAft>
              <a:buFont typeface="Arial" pitchFamily="34" charset="0"/>
              <a:buChar char="•"/>
              <a:defRPr/>
            </a:pPr>
            <a:r>
              <a:rPr lang="de-DE" sz="1800" dirty="0" smtClean="0">
                <a:solidFill>
                  <a:srgbClr val="002060"/>
                </a:solidFill>
              </a:rPr>
              <a:t>3.Имеет </a:t>
            </a:r>
            <a:r>
              <a:rPr lang="de-DE" sz="1800" dirty="0" err="1" smtClean="0">
                <a:solidFill>
                  <a:srgbClr val="002060"/>
                </a:solidFill>
              </a:rPr>
              <a:t>ли</a:t>
            </a:r>
            <a:r>
              <a:rPr lang="de-DE" sz="1800" dirty="0" smtClean="0">
                <a:solidFill>
                  <a:srgbClr val="002060"/>
                </a:solidFill>
              </a:rPr>
              <a:t> </a:t>
            </a:r>
            <a:r>
              <a:rPr lang="de-DE" sz="1800" dirty="0" err="1" smtClean="0">
                <a:solidFill>
                  <a:srgbClr val="002060"/>
                </a:solidFill>
              </a:rPr>
              <a:t>право</a:t>
            </a:r>
            <a:r>
              <a:rPr lang="de-DE" sz="1800" dirty="0" smtClean="0">
                <a:solidFill>
                  <a:srgbClr val="002060"/>
                </a:solidFill>
              </a:rPr>
              <a:t> </a:t>
            </a:r>
            <a:r>
              <a:rPr lang="ru-RU" sz="1800" dirty="0" smtClean="0">
                <a:solidFill>
                  <a:srgbClr val="002060"/>
                </a:solidFill>
              </a:rPr>
              <a:t>врач</a:t>
            </a:r>
            <a:r>
              <a:rPr lang="de-DE" sz="1800" dirty="0" smtClean="0">
                <a:solidFill>
                  <a:srgbClr val="002060"/>
                </a:solidFill>
              </a:rPr>
              <a:t> </a:t>
            </a:r>
            <a:r>
              <a:rPr lang="de-DE" sz="1800" dirty="0" err="1" smtClean="0">
                <a:solidFill>
                  <a:srgbClr val="002060"/>
                </a:solidFill>
              </a:rPr>
              <a:t>предлагать</a:t>
            </a:r>
            <a:r>
              <a:rPr lang="de-DE" sz="1800" dirty="0" smtClean="0">
                <a:solidFill>
                  <a:srgbClr val="002060"/>
                </a:solidFill>
              </a:rPr>
              <a:t>  </a:t>
            </a:r>
            <a:r>
              <a:rPr lang="de-DE" sz="1800" dirty="0" err="1" smtClean="0">
                <a:solidFill>
                  <a:srgbClr val="002060"/>
                </a:solidFill>
              </a:rPr>
              <a:t>пациенту</a:t>
            </a:r>
            <a:r>
              <a:rPr lang="de-DE" sz="1800" dirty="0" smtClean="0">
                <a:solidFill>
                  <a:srgbClr val="002060"/>
                </a:solidFill>
              </a:rPr>
              <a:t> </a:t>
            </a:r>
            <a:r>
              <a:rPr lang="de-DE" sz="1800" dirty="0" err="1" smtClean="0">
                <a:solidFill>
                  <a:srgbClr val="002060"/>
                </a:solidFill>
              </a:rPr>
              <a:t>платную</a:t>
            </a:r>
            <a:r>
              <a:rPr lang="de-DE" sz="1800" dirty="0" smtClean="0">
                <a:solidFill>
                  <a:srgbClr val="002060"/>
                </a:solidFill>
              </a:rPr>
              <a:t> </a:t>
            </a:r>
            <a:r>
              <a:rPr lang="de-DE" sz="1800" dirty="0" err="1" smtClean="0">
                <a:solidFill>
                  <a:srgbClr val="002060"/>
                </a:solidFill>
              </a:rPr>
              <a:t>процедуру</a:t>
            </a:r>
            <a:r>
              <a:rPr lang="de-DE" sz="1800" dirty="0" smtClean="0">
                <a:solidFill>
                  <a:srgbClr val="002060"/>
                </a:solidFill>
              </a:rPr>
              <a:t>, </a:t>
            </a:r>
            <a:r>
              <a:rPr lang="de-DE" sz="1800" dirty="0" err="1" smtClean="0">
                <a:solidFill>
                  <a:srgbClr val="002060"/>
                </a:solidFill>
              </a:rPr>
              <a:t>если</a:t>
            </a:r>
            <a:r>
              <a:rPr lang="de-DE" sz="1800" dirty="0" smtClean="0">
                <a:solidFill>
                  <a:srgbClr val="002060"/>
                </a:solidFill>
              </a:rPr>
              <a:t> </a:t>
            </a:r>
            <a:r>
              <a:rPr lang="de-DE" sz="1800" dirty="0" err="1" smtClean="0">
                <a:solidFill>
                  <a:srgbClr val="002060"/>
                </a:solidFill>
              </a:rPr>
              <a:t>она</a:t>
            </a:r>
            <a:r>
              <a:rPr lang="de-DE" sz="1800" dirty="0" smtClean="0">
                <a:solidFill>
                  <a:srgbClr val="002060"/>
                </a:solidFill>
              </a:rPr>
              <a:t> </a:t>
            </a:r>
            <a:r>
              <a:rPr lang="de-DE" sz="1800" dirty="0" err="1" smtClean="0">
                <a:solidFill>
                  <a:srgbClr val="002060"/>
                </a:solidFill>
              </a:rPr>
              <a:t>входит</a:t>
            </a:r>
            <a:r>
              <a:rPr lang="de-DE" sz="1800" dirty="0" smtClean="0">
                <a:solidFill>
                  <a:srgbClr val="002060"/>
                </a:solidFill>
              </a:rPr>
              <a:t> в </a:t>
            </a:r>
            <a:r>
              <a:rPr lang="de-DE" sz="1800" dirty="0" err="1" smtClean="0">
                <a:solidFill>
                  <a:srgbClr val="002060"/>
                </a:solidFill>
              </a:rPr>
              <a:t>стандарт</a:t>
            </a:r>
            <a:r>
              <a:rPr lang="de-DE" sz="1800" dirty="0" smtClean="0">
                <a:solidFill>
                  <a:srgbClr val="002060"/>
                </a:solidFill>
              </a:rPr>
              <a:t> </a:t>
            </a:r>
            <a:r>
              <a:rPr lang="de-DE" sz="1800" dirty="0" err="1" smtClean="0">
                <a:solidFill>
                  <a:srgbClr val="002060"/>
                </a:solidFill>
              </a:rPr>
              <a:t>лечения</a:t>
            </a:r>
            <a:r>
              <a:rPr lang="de-DE" sz="1800" dirty="0" smtClean="0">
                <a:solidFill>
                  <a:srgbClr val="002060"/>
                </a:solidFill>
              </a:rPr>
              <a:t>?</a:t>
            </a:r>
            <a:endParaRPr lang="ru-RU" sz="1800" dirty="0" smtClean="0">
              <a:solidFill>
                <a:srgbClr val="002060"/>
              </a:solidFill>
            </a:endParaRPr>
          </a:p>
          <a:p>
            <a:pPr eaLnBrk="1" fontAlgn="auto" hangingPunct="1">
              <a:spcAft>
                <a:spcPts val="0"/>
              </a:spcAft>
              <a:buFont typeface="Arial" pitchFamily="34" charset="0"/>
              <a:buChar char="•"/>
              <a:defRPr/>
            </a:pPr>
            <a:r>
              <a:rPr lang="de-DE" sz="1800" dirty="0" smtClean="0">
                <a:solidFill>
                  <a:srgbClr val="002060"/>
                </a:solidFill>
              </a:rPr>
              <a:t>4.</a:t>
            </a:r>
            <a:r>
              <a:rPr lang="ru-RU" sz="1800" dirty="0" smtClean="0">
                <a:solidFill>
                  <a:srgbClr val="002060"/>
                </a:solidFill>
              </a:rPr>
              <a:t>Имеет ли право пациент требовать свою медицинскую карту для хранения её дома?</a:t>
            </a:r>
          </a:p>
          <a:p>
            <a:pPr eaLnBrk="1" fontAlgn="auto" hangingPunct="1">
              <a:spcAft>
                <a:spcPts val="0"/>
              </a:spcAft>
              <a:buFont typeface="Arial" pitchFamily="34" charset="0"/>
              <a:buChar char="•"/>
              <a:defRPr/>
            </a:pPr>
            <a:r>
              <a:rPr lang="de-DE" sz="1800" dirty="0" smtClean="0">
                <a:solidFill>
                  <a:srgbClr val="002060"/>
                </a:solidFill>
              </a:rPr>
              <a:t>5 </a:t>
            </a:r>
            <a:r>
              <a:rPr lang="de-DE" sz="1800" dirty="0" err="1" smtClean="0">
                <a:solidFill>
                  <a:srgbClr val="002060"/>
                </a:solidFill>
              </a:rPr>
              <a:t>Информированное</a:t>
            </a:r>
            <a:r>
              <a:rPr lang="de-DE" sz="1800" dirty="0" smtClean="0">
                <a:solidFill>
                  <a:srgbClr val="002060"/>
                </a:solidFill>
              </a:rPr>
              <a:t> </a:t>
            </a:r>
            <a:r>
              <a:rPr lang="de-DE" sz="1800" dirty="0" err="1" smtClean="0">
                <a:solidFill>
                  <a:srgbClr val="002060"/>
                </a:solidFill>
              </a:rPr>
              <a:t>добровольное</a:t>
            </a:r>
            <a:r>
              <a:rPr lang="de-DE" sz="1800" dirty="0" smtClean="0">
                <a:solidFill>
                  <a:srgbClr val="002060"/>
                </a:solidFill>
              </a:rPr>
              <a:t> </a:t>
            </a:r>
            <a:r>
              <a:rPr lang="de-DE" sz="1800" dirty="0" err="1" smtClean="0">
                <a:solidFill>
                  <a:srgbClr val="002060"/>
                </a:solidFill>
              </a:rPr>
              <a:t>согласие</a:t>
            </a:r>
            <a:r>
              <a:rPr lang="de-DE" sz="1800" dirty="0" smtClean="0">
                <a:solidFill>
                  <a:srgbClr val="002060"/>
                </a:solidFill>
              </a:rPr>
              <a:t> </a:t>
            </a:r>
            <a:r>
              <a:rPr lang="de-DE" sz="1800" dirty="0" err="1" smtClean="0">
                <a:solidFill>
                  <a:srgbClr val="002060"/>
                </a:solidFill>
              </a:rPr>
              <a:t>на</a:t>
            </a:r>
            <a:r>
              <a:rPr lang="de-DE" sz="1800" dirty="0" smtClean="0">
                <a:solidFill>
                  <a:srgbClr val="002060"/>
                </a:solidFill>
              </a:rPr>
              <a:t> </a:t>
            </a:r>
            <a:r>
              <a:rPr lang="de-DE" sz="1800" dirty="0" err="1" smtClean="0">
                <a:solidFill>
                  <a:srgbClr val="002060"/>
                </a:solidFill>
              </a:rPr>
              <a:t>медицинское</a:t>
            </a:r>
            <a:r>
              <a:rPr lang="de-DE" sz="1800" dirty="0" smtClean="0">
                <a:solidFill>
                  <a:srgbClr val="002060"/>
                </a:solidFill>
              </a:rPr>
              <a:t> </a:t>
            </a:r>
            <a:r>
              <a:rPr lang="de-DE" sz="1800" dirty="0" err="1" smtClean="0">
                <a:solidFill>
                  <a:srgbClr val="002060"/>
                </a:solidFill>
              </a:rPr>
              <a:t>вмешательство</a:t>
            </a:r>
            <a:r>
              <a:rPr lang="de-DE" sz="1800" dirty="0" smtClean="0">
                <a:solidFill>
                  <a:srgbClr val="002060"/>
                </a:solidFill>
              </a:rPr>
              <a:t> </a:t>
            </a:r>
            <a:r>
              <a:rPr lang="de-DE" sz="1800" dirty="0" err="1" smtClean="0">
                <a:solidFill>
                  <a:srgbClr val="002060"/>
                </a:solidFill>
              </a:rPr>
              <a:t>при</a:t>
            </a:r>
            <a:r>
              <a:rPr lang="de-DE" sz="1800" dirty="0" smtClean="0">
                <a:solidFill>
                  <a:srgbClr val="002060"/>
                </a:solidFill>
              </a:rPr>
              <a:t> </a:t>
            </a:r>
            <a:r>
              <a:rPr lang="de-DE" sz="1800" dirty="0" err="1" smtClean="0">
                <a:solidFill>
                  <a:srgbClr val="002060"/>
                </a:solidFill>
              </a:rPr>
              <a:t>получении</a:t>
            </a:r>
            <a:r>
              <a:rPr lang="de-DE" sz="1800" dirty="0" smtClean="0">
                <a:solidFill>
                  <a:srgbClr val="002060"/>
                </a:solidFill>
              </a:rPr>
              <a:t> </a:t>
            </a:r>
            <a:r>
              <a:rPr lang="de-DE" sz="1800" dirty="0" err="1" smtClean="0">
                <a:solidFill>
                  <a:srgbClr val="002060"/>
                </a:solidFill>
              </a:rPr>
              <a:t>медицинской</a:t>
            </a:r>
            <a:r>
              <a:rPr lang="de-DE" sz="1800" dirty="0" smtClean="0">
                <a:solidFill>
                  <a:srgbClr val="002060"/>
                </a:solidFill>
              </a:rPr>
              <a:t> </a:t>
            </a:r>
            <a:r>
              <a:rPr lang="de-DE" sz="1800" dirty="0" err="1" smtClean="0">
                <a:solidFill>
                  <a:srgbClr val="002060"/>
                </a:solidFill>
              </a:rPr>
              <a:t>помощи</a:t>
            </a:r>
            <a:r>
              <a:rPr lang="de-DE" sz="1800" dirty="0" smtClean="0">
                <a:solidFill>
                  <a:srgbClr val="002060"/>
                </a:solidFill>
              </a:rPr>
              <a:t>.</a:t>
            </a:r>
            <a:endParaRPr lang="ru-RU" sz="1800" dirty="0" smtClean="0">
              <a:solidFill>
                <a:srgbClr val="002060"/>
              </a:solidFill>
            </a:endParaRPr>
          </a:p>
          <a:p>
            <a:pPr eaLnBrk="1" fontAlgn="auto" hangingPunct="1">
              <a:spcAft>
                <a:spcPts val="0"/>
              </a:spcAft>
              <a:buFont typeface="Arial" pitchFamily="34" charset="0"/>
              <a:buChar char="•"/>
              <a:defRPr/>
            </a:pPr>
            <a:r>
              <a:rPr lang="de-DE" sz="1800" dirty="0" smtClean="0">
                <a:solidFill>
                  <a:srgbClr val="002060"/>
                </a:solidFill>
              </a:rPr>
              <a:t>6.Согласие </a:t>
            </a:r>
            <a:r>
              <a:rPr lang="de-DE" sz="1800" dirty="0" err="1" smtClean="0">
                <a:solidFill>
                  <a:srgbClr val="002060"/>
                </a:solidFill>
              </a:rPr>
              <a:t>на</a:t>
            </a:r>
            <a:r>
              <a:rPr lang="de-DE" sz="1800" dirty="0" smtClean="0">
                <a:solidFill>
                  <a:srgbClr val="002060"/>
                </a:solidFill>
              </a:rPr>
              <a:t> </a:t>
            </a:r>
            <a:r>
              <a:rPr lang="de-DE" sz="1800" dirty="0" err="1" smtClean="0">
                <a:solidFill>
                  <a:srgbClr val="002060"/>
                </a:solidFill>
              </a:rPr>
              <a:t>предоставление</a:t>
            </a:r>
            <a:r>
              <a:rPr lang="de-DE" sz="1800" dirty="0" smtClean="0">
                <a:solidFill>
                  <a:srgbClr val="002060"/>
                </a:solidFill>
              </a:rPr>
              <a:t> </a:t>
            </a:r>
            <a:r>
              <a:rPr lang="de-DE" sz="1800" dirty="0" err="1" smtClean="0">
                <a:solidFill>
                  <a:srgbClr val="002060"/>
                </a:solidFill>
              </a:rPr>
              <a:t>информации</a:t>
            </a:r>
            <a:r>
              <a:rPr lang="de-DE" sz="1800" dirty="0" smtClean="0">
                <a:solidFill>
                  <a:srgbClr val="002060"/>
                </a:solidFill>
              </a:rPr>
              <a:t> о </a:t>
            </a:r>
            <a:r>
              <a:rPr lang="de-DE" sz="1800" dirty="0" err="1" smtClean="0">
                <a:solidFill>
                  <a:srgbClr val="002060"/>
                </a:solidFill>
              </a:rPr>
              <a:t>состоянии</a:t>
            </a:r>
            <a:r>
              <a:rPr lang="de-DE" sz="1800" dirty="0" smtClean="0">
                <a:solidFill>
                  <a:srgbClr val="002060"/>
                </a:solidFill>
              </a:rPr>
              <a:t> </a:t>
            </a:r>
            <a:r>
              <a:rPr lang="de-DE" sz="1800" dirty="0" err="1" smtClean="0">
                <a:solidFill>
                  <a:srgbClr val="002060"/>
                </a:solidFill>
              </a:rPr>
              <a:t>здоровья</a:t>
            </a:r>
            <a:r>
              <a:rPr lang="de-DE" sz="1800" dirty="0" smtClean="0">
                <a:solidFill>
                  <a:srgbClr val="002060"/>
                </a:solidFill>
              </a:rPr>
              <a:t>.</a:t>
            </a:r>
            <a:endParaRPr lang="ru-RU" sz="1800" dirty="0" smtClean="0">
              <a:solidFill>
                <a:srgbClr val="002060"/>
              </a:solidFill>
            </a:endParaRPr>
          </a:p>
          <a:p>
            <a:pPr eaLnBrk="1" fontAlgn="auto" hangingPunct="1">
              <a:spcAft>
                <a:spcPts val="0"/>
              </a:spcAft>
              <a:buFont typeface="Arial" pitchFamily="34" charset="0"/>
              <a:buChar char="•"/>
              <a:defRPr/>
            </a:pPr>
            <a:r>
              <a:rPr lang="de-DE" sz="1800" dirty="0" smtClean="0">
                <a:solidFill>
                  <a:srgbClr val="002060"/>
                </a:solidFill>
              </a:rPr>
              <a:t>7..Имеет </a:t>
            </a:r>
            <a:r>
              <a:rPr lang="de-DE" sz="1800" dirty="0" err="1" smtClean="0">
                <a:solidFill>
                  <a:srgbClr val="002060"/>
                </a:solidFill>
              </a:rPr>
              <a:t>ли</a:t>
            </a:r>
            <a:r>
              <a:rPr lang="de-DE" sz="1800" dirty="0" smtClean="0">
                <a:solidFill>
                  <a:srgbClr val="002060"/>
                </a:solidFill>
              </a:rPr>
              <a:t> </a:t>
            </a:r>
            <a:r>
              <a:rPr lang="de-DE" sz="1800" dirty="0" err="1" smtClean="0">
                <a:solidFill>
                  <a:srgbClr val="002060"/>
                </a:solidFill>
              </a:rPr>
              <a:t>право</a:t>
            </a:r>
            <a:r>
              <a:rPr lang="de-DE" sz="1800" dirty="0" smtClean="0">
                <a:solidFill>
                  <a:srgbClr val="002060"/>
                </a:solidFill>
              </a:rPr>
              <a:t> </a:t>
            </a:r>
            <a:r>
              <a:rPr lang="de-DE" sz="1800" dirty="0" err="1" smtClean="0">
                <a:solidFill>
                  <a:srgbClr val="002060"/>
                </a:solidFill>
              </a:rPr>
              <a:t>лечащий</a:t>
            </a:r>
            <a:r>
              <a:rPr lang="de-DE" sz="1800" dirty="0" smtClean="0">
                <a:solidFill>
                  <a:srgbClr val="002060"/>
                </a:solidFill>
              </a:rPr>
              <a:t> </a:t>
            </a:r>
            <a:r>
              <a:rPr lang="de-DE" sz="1800" dirty="0" err="1" smtClean="0">
                <a:solidFill>
                  <a:srgbClr val="002060"/>
                </a:solidFill>
              </a:rPr>
              <a:t>врач</a:t>
            </a:r>
            <a:r>
              <a:rPr lang="de-DE" sz="1800" dirty="0" smtClean="0">
                <a:solidFill>
                  <a:srgbClr val="002060"/>
                </a:solidFill>
              </a:rPr>
              <a:t> </a:t>
            </a:r>
            <a:r>
              <a:rPr lang="de-DE" sz="1800" dirty="0" err="1" smtClean="0">
                <a:solidFill>
                  <a:srgbClr val="002060"/>
                </a:solidFill>
              </a:rPr>
              <a:t>требовать</a:t>
            </a:r>
            <a:r>
              <a:rPr lang="de-DE" sz="1800" dirty="0" smtClean="0">
                <a:solidFill>
                  <a:srgbClr val="002060"/>
                </a:solidFill>
              </a:rPr>
              <a:t> </a:t>
            </a:r>
            <a:r>
              <a:rPr lang="de-DE" sz="1800" dirty="0" err="1" smtClean="0">
                <a:solidFill>
                  <a:srgbClr val="002060"/>
                </a:solidFill>
              </a:rPr>
              <a:t>закупки</a:t>
            </a:r>
            <a:r>
              <a:rPr lang="de-DE" sz="1800" dirty="0" smtClean="0">
                <a:solidFill>
                  <a:srgbClr val="002060"/>
                </a:solidFill>
              </a:rPr>
              <a:t> </a:t>
            </a:r>
            <a:r>
              <a:rPr lang="de-DE" sz="1800" dirty="0" err="1" smtClean="0">
                <a:solidFill>
                  <a:srgbClr val="002060"/>
                </a:solidFill>
              </a:rPr>
              <a:t>бинтов</a:t>
            </a:r>
            <a:r>
              <a:rPr lang="de-DE" sz="1800" dirty="0" smtClean="0">
                <a:solidFill>
                  <a:srgbClr val="002060"/>
                </a:solidFill>
              </a:rPr>
              <a:t> и </a:t>
            </a:r>
            <a:r>
              <a:rPr lang="de-DE" sz="1800" dirty="0" err="1" smtClean="0">
                <a:solidFill>
                  <a:srgbClr val="002060"/>
                </a:solidFill>
              </a:rPr>
              <a:t>шприцев</a:t>
            </a:r>
            <a:r>
              <a:rPr lang="de-DE" sz="1800" dirty="0" smtClean="0">
                <a:solidFill>
                  <a:srgbClr val="002060"/>
                </a:solidFill>
              </a:rPr>
              <a:t> </a:t>
            </a:r>
            <a:r>
              <a:rPr lang="de-DE" sz="1800" dirty="0" err="1" smtClean="0">
                <a:solidFill>
                  <a:srgbClr val="002060"/>
                </a:solidFill>
              </a:rPr>
              <a:t>за</a:t>
            </a:r>
            <a:r>
              <a:rPr lang="de-DE" sz="1800" dirty="0" smtClean="0">
                <a:solidFill>
                  <a:srgbClr val="002060"/>
                </a:solidFill>
              </a:rPr>
              <a:t> </a:t>
            </a:r>
            <a:r>
              <a:rPr lang="de-DE" sz="1800" dirty="0" err="1" smtClean="0">
                <a:solidFill>
                  <a:srgbClr val="002060"/>
                </a:solidFill>
              </a:rPr>
              <a:t>счет</a:t>
            </a:r>
            <a:r>
              <a:rPr lang="de-DE" sz="1800" dirty="0" smtClean="0">
                <a:solidFill>
                  <a:srgbClr val="002060"/>
                </a:solidFill>
              </a:rPr>
              <a:t> </a:t>
            </a:r>
            <a:r>
              <a:rPr lang="de-DE" sz="1800" dirty="0" err="1" smtClean="0">
                <a:solidFill>
                  <a:srgbClr val="002060"/>
                </a:solidFill>
              </a:rPr>
              <a:t>личных</a:t>
            </a:r>
            <a:r>
              <a:rPr lang="de-DE" sz="1800" dirty="0" smtClean="0">
                <a:solidFill>
                  <a:srgbClr val="002060"/>
                </a:solidFill>
              </a:rPr>
              <a:t> </a:t>
            </a:r>
            <a:r>
              <a:rPr lang="de-DE" sz="1800" dirty="0" err="1" smtClean="0">
                <a:solidFill>
                  <a:srgbClr val="002060"/>
                </a:solidFill>
              </a:rPr>
              <a:t>средств</a:t>
            </a:r>
            <a:r>
              <a:rPr lang="de-DE" sz="1800" dirty="0" smtClean="0">
                <a:solidFill>
                  <a:srgbClr val="002060"/>
                </a:solidFill>
              </a:rPr>
              <a:t> </a:t>
            </a:r>
            <a:r>
              <a:rPr lang="de-DE" sz="1800" dirty="0" err="1" smtClean="0">
                <a:solidFill>
                  <a:srgbClr val="002060"/>
                </a:solidFill>
              </a:rPr>
              <a:t>пациента</a:t>
            </a:r>
            <a:r>
              <a:rPr lang="de-DE" sz="1800" dirty="0" smtClean="0">
                <a:solidFill>
                  <a:srgbClr val="002060"/>
                </a:solidFill>
              </a:rPr>
              <a:t>?</a:t>
            </a:r>
            <a:endParaRPr lang="ru-RU" sz="1800" dirty="0" smtClean="0">
              <a:solidFill>
                <a:srgbClr val="002060"/>
              </a:solidFill>
            </a:endParaRPr>
          </a:p>
          <a:p>
            <a:pPr eaLnBrk="1" fontAlgn="auto" hangingPunct="1">
              <a:spcAft>
                <a:spcPts val="0"/>
              </a:spcAft>
              <a:buFont typeface="Arial" pitchFamily="34" charset="0"/>
              <a:buChar char="•"/>
              <a:defRPr/>
            </a:pPr>
            <a:r>
              <a:rPr lang="de-DE" sz="1800" dirty="0" smtClean="0">
                <a:solidFill>
                  <a:srgbClr val="002060"/>
                </a:solidFill>
              </a:rPr>
              <a:t>8.</a:t>
            </a:r>
            <a:r>
              <a:rPr lang="ru-RU" sz="1800" dirty="0" smtClean="0">
                <a:solidFill>
                  <a:srgbClr val="002060"/>
                </a:solidFill>
              </a:rPr>
              <a:t>Семнадцатилетнему подростку необходима операция. Кто принимает решение — родители или он сам?</a:t>
            </a:r>
          </a:p>
          <a:p>
            <a:pPr eaLnBrk="1" fontAlgn="auto" hangingPunct="1">
              <a:spcAft>
                <a:spcPts val="0"/>
              </a:spcAft>
              <a:buFont typeface="Arial" pitchFamily="34" charset="0"/>
              <a:buChar char="•"/>
              <a:defRPr/>
            </a:pPr>
            <a:r>
              <a:rPr lang="ru-RU" sz="1800" dirty="0" smtClean="0">
                <a:solidFill>
                  <a:srgbClr val="002060"/>
                </a:solidFill>
              </a:rPr>
              <a:t>9.Действия гражданина РФ, имеющего полис ОМС при перемене места жительства.</a:t>
            </a:r>
          </a:p>
          <a:p>
            <a:pPr eaLnBrk="1" fontAlgn="auto" hangingPunct="1">
              <a:spcAft>
                <a:spcPts val="0"/>
              </a:spcAft>
              <a:buFont typeface="Arial" pitchFamily="34" charset="0"/>
              <a:buChar char="•"/>
              <a:defRPr/>
            </a:pPr>
            <a:r>
              <a:rPr lang="ru-RU" sz="1800" dirty="0" smtClean="0">
                <a:solidFill>
                  <a:srgbClr val="002060"/>
                </a:solidFill>
              </a:rPr>
              <a:t>10.Имеют ли право дети до 3-х лет на бесплатные лекарства как в больнице, так и на амбулаторном лечении?</a:t>
            </a:r>
          </a:p>
          <a:p>
            <a:pPr eaLnBrk="1" fontAlgn="auto" hangingPunct="1">
              <a:spcAft>
                <a:spcPts val="0"/>
              </a:spcAft>
              <a:buFont typeface="Arial" pitchFamily="34" charset="0"/>
              <a:buChar char="•"/>
              <a:defRPr/>
            </a:pPr>
            <a:r>
              <a:rPr lang="ru-RU" sz="1800" dirty="0" smtClean="0">
                <a:solidFill>
                  <a:srgbClr val="002060"/>
                </a:solidFill>
              </a:rPr>
              <a:t>11.Консультирование слушателей по правовой грамотности пациентов</a:t>
            </a:r>
            <a:r>
              <a:rPr lang="ru-RU" sz="1800" i="1" dirty="0" smtClean="0">
                <a:solidFill>
                  <a:srgbClr val="002060"/>
                </a:solidFill>
              </a:rPr>
              <a:t>.</a:t>
            </a:r>
            <a:endParaRPr lang="ru-RU" sz="1800" dirty="0" smtClean="0">
              <a:solidFill>
                <a:srgbClr val="002060"/>
              </a:solidFill>
            </a:endParaRPr>
          </a:p>
          <a:p>
            <a:pPr eaLnBrk="1" fontAlgn="auto" hangingPunct="1">
              <a:spcAft>
                <a:spcPts val="0"/>
              </a:spcAft>
              <a:buClr>
                <a:schemeClr val="accent5"/>
              </a:buClr>
              <a:buFont typeface="Wingdings" pitchFamily="2" charset="2"/>
              <a:buChar char="§"/>
              <a:defRPr/>
            </a:pPr>
            <a:endParaRPr lang="ru-RU" sz="1800" dirty="0">
              <a:solidFill>
                <a:schemeClr val="tx1">
                  <a:lumMod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4" descr="G:\С рабочего стола\Инвалиды\ОООИБРС\ЦСРИ\Ноябрь 2016 - проект\кубики2.png"/>
          <p:cNvPicPr>
            <a:picLocks noChangeAspect="1" noChangeArrowheads="1"/>
          </p:cNvPicPr>
          <p:nvPr/>
        </p:nvPicPr>
        <p:blipFill>
          <a:blip r:embed="rId2" cstate="print"/>
          <a:srcRect/>
          <a:stretch>
            <a:fillRect/>
          </a:stretch>
        </p:blipFill>
        <p:spPr bwMode="auto">
          <a:xfrm>
            <a:off x="0" y="4505325"/>
            <a:ext cx="1763713" cy="638175"/>
          </a:xfrm>
          <a:prstGeom prst="rect">
            <a:avLst/>
          </a:prstGeom>
          <a:noFill/>
          <a:ln w="9525">
            <a:noFill/>
            <a:miter lim="800000"/>
            <a:headEnd/>
            <a:tailEnd/>
          </a:ln>
        </p:spPr>
      </p:pic>
      <p:pic>
        <p:nvPicPr>
          <p:cNvPr id="21506" name="Picture 5" descr="G:\С рабочего стола\Инвалиды\ОООИБРС\ЦСРИ\Ноябрь 2016 - проект\кубики1.png"/>
          <p:cNvPicPr>
            <a:picLocks noChangeAspect="1" noChangeArrowheads="1"/>
          </p:cNvPicPr>
          <p:nvPr/>
        </p:nvPicPr>
        <p:blipFill>
          <a:blip r:embed="rId3" cstate="print"/>
          <a:srcRect/>
          <a:stretch>
            <a:fillRect/>
          </a:stretch>
        </p:blipFill>
        <p:spPr bwMode="auto">
          <a:xfrm>
            <a:off x="7683500" y="0"/>
            <a:ext cx="1460500" cy="627063"/>
          </a:xfrm>
          <a:prstGeom prst="rect">
            <a:avLst/>
          </a:prstGeom>
          <a:noFill/>
          <a:ln w="9525">
            <a:noFill/>
            <a:miter lim="800000"/>
            <a:headEnd/>
            <a:tailEnd/>
          </a:ln>
        </p:spPr>
      </p:pic>
      <p:sp>
        <p:nvSpPr>
          <p:cNvPr id="10" name="Заголовок 1"/>
          <p:cNvSpPr>
            <a:spLocks noGrp="1"/>
          </p:cNvSpPr>
          <p:nvPr>
            <p:ph type="title"/>
          </p:nvPr>
        </p:nvSpPr>
        <p:spPr>
          <a:xfrm>
            <a:off x="250825" y="411163"/>
            <a:ext cx="7931150" cy="576262"/>
          </a:xfrm>
        </p:spPr>
        <p:txBody>
          <a:bodyPr rtlCol="0">
            <a:noAutofit/>
          </a:bodyPr>
          <a:lstStyle/>
          <a:p>
            <a:pPr algn="l" eaLnBrk="1" fontAlgn="auto" hangingPunct="1">
              <a:spcAft>
                <a:spcPts val="0"/>
              </a:spcAft>
              <a:defRPr/>
            </a:pPr>
            <a:r>
              <a:rPr lang="ru-RU" sz="2400" dirty="0" smtClean="0"/>
              <a:t>09,11,16,18,25.03.2017 Краснодар. Занятия с психологом</a:t>
            </a:r>
            <a:br>
              <a:rPr lang="ru-RU" sz="2400" dirty="0" smtClean="0"/>
            </a:br>
            <a:endParaRPr lang="ru-RU" sz="2400" dirty="0">
              <a:solidFill>
                <a:schemeClr val="accent1"/>
              </a:solidFill>
              <a:latin typeface="+mn-lt"/>
              <a:ea typeface="Verdana" pitchFamily="34" charset="0"/>
              <a:cs typeface="Verdana" pitchFamily="34" charset="0"/>
            </a:endParaRPr>
          </a:p>
        </p:txBody>
      </p:sp>
      <p:sp>
        <p:nvSpPr>
          <p:cNvPr id="21508" name="Подзаголовок 2"/>
          <p:cNvSpPr>
            <a:spLocks noGrp="1"/>
          </p:cNvSpPr>
          <p:nvPr>
            <p:ph idx="1"/>
          </p:nvPr>
        </p:nvSpPr>
        <p:spPr>
          <a:xfrm>
            <a:off x="457200" y="842963"/>
            <a:ext cx="8229600" cy="3751262"/>
          </a:xfrm>
        </p:spPr>
        <p:txBody>
          <a:bodyPr/>
          <a:lstStyle/>
          <a:p>
            <a:pPr eaLnBrk="1" hangingPunct="1"/>
            <a:r>
              <a:rPr lang="de-DE" sz="1600" smtClean="0">
                <a:solidFill>
                  <a:srgbClr val="002060"/>
                </a:solidFill>
              </a:rPr>
              <a:t>Тема занятия:</a:t>
            </a:r>
            <a:endParaRPr lang="ru-RU" sz="1600" smtClean="0">
              <a:solidFill>
                <a:srgbClr val="002060"/>
              </a:solidFill>
            </a:endParaRPr>
          </a:p>
          <a:p>
            <a:pPr eaLnBrk="1" hangingPunct="1"/>
            <a:r>
              <a:rPr lang="ru-RU" sz="1600" smtClean="0">
                <a:solidFill>
                  <a:srgbClr val="002060"/>
                </a:solidFill>
              </a:rPr>
              <a:t>«Психологическая реабилитация инвалидов с РС»</a:t>
            </a:r>
          </a:p>
          <a:p>
            <a:pPr eaLnBrk="1" hangingPunct="1"/>
            <a:r>
              <a:rPr lang="ru-RU" sz="1600" smtClean="0">
                <a:solidFill>
                  <a:srgbClr val="002060"/>
                </a:solidFill>
              </a:rPr>
              <a:t>Программа:</a:t>
            </a:r>
          </a:p>
          <a:p>
            <a:pPr eaLnBrk="1" hangingPunct="1"/>
            <a:r>
              <a:rPr lang="de-DE" sz="1600" smtClean="0">
                <a:solidFill>
                  <a:srgbClr val="002060"/>
                </a:solidFill>
              </a:rPr>
              <a:t>1. Введение</a:t>
            </a:r>
            <a:endParaRPr lang="ru-RU" sz="1600" smtClean="0">
              <a:solidFill>
                <a:srgbClr val="002060"/>
              </a:solidFill>
            </a:endParaRPr>
          </a:p>
          <a:p>
            <a:pPr eaLnBrk="1" hangingPunct="1"/>
            <a:r>
              <a:rPr lang="de-DE" sz="1600" smtClean="0">
                <a:solidFill>
                  <a:srgbClr val="002060"/>
                </a:solidFill>
              </a:rPr>
              <a:t>2. Цель занятий</a:t>
            </a:r>
            <a:endParaRPr lang="ru-RU" sz="1600" smtClean="0">
              <a:solidFill>
                <a:srgbClr val="002060"/>
              </a:solidFill>
            </a:endParaRPr>
          </a:p>
          <a:p>
            <a:pPr eaLnBrk="1" hangingPunct="1"/>
            <a:r>
              <a:rPr lang="de-DE" sz="1600" smtClean="0">
                <a:solidFill>
                  <a:srgbClr val="002060"/>
                </a:solidFill>
              </a:rPr>
              <a:t>3. Задачи</a:t>
            </a:r>
            <a:endParaRPr lang="ru-RU" sz="1600" smtClean="0">
              <a:solidFill>
                <a:srgbClr val="002060"/>
              </a:solidFill>
            </a:endParaRPr>
          </a:p>
          <a:p>
            <a:pPr eaLnBrk="1" hangingPunct="1"/>
            <a:r>
              <a:rPr lang="de-DE" sz="1600" smtClean="0">
                <a:solidFill>
                  <a:srgbClr val="002060"/>
                </a:solidFill>
              </a:rPr>
              <a:t>4. Понятие депрессии</a:t>
            </a:r>
            <a:endParaRPr lang="ru-RU" sz="1600" smtClean="0">
              <a:solidFill>
                <a:srgbClr val="002060"/>
              </a:solidFill>
            </a:endParaRPr>
          </a:p>
          <a:p>
            <a:pPr eaLnBrk="1" hangingPunct="1"/>
            <a:r>
              <a:rPr lang="de-DE" sz="1600" smtClean="0">
                <a:solidFill>
                  <a:srgbClr val="002060"/>
                </a:solidFill>
              </a:rPr>
              <a:t>5. Методы психологической реабилитации инвалидов</a:t>
            </a:r>
            <a:endParaRPr lang="ru-RU" sz="1600" smtClean="0">
              <a:solidFill>
                <a:srgbClr val="002060"/>
              </a:solidFill>
            </a:endParaRPr>
          </a:p>
          <a:p>
            <a:pPr eaLnBrk="1" hangingPunct="1"/>
            <a:r>
              <a:rPr lang="de-DE" sz="1600" smtClean="0">
                <a:solidFill>
                  <a:srgbClr val="002060"/>
                </a:solidFill>
              </a:rPr>
              <a:t>6. Практические занятия: арт-терапия, тренинги, участие в группах поддержки.</a:t>
            </a:r>
            <a:endParaRPr lang="ru-RU" sz="1600" smtClean="0">
              <a:solidFill>
                <a:srgbClr val="002060"/>
              </a:solidFill>
            </a:endParaRPr>
          </a:p>
          <a:p>
            <a:pPr eaLnBrk="1" hangingPunct="1"/>
            <a:r>
              <a:rPr lang="de-DE" sz="1600" smtClean="0">
                <a:solidFill>
                  <a:srgbClr val="002060"/>
                </a:solidFill>
              </a:rPr>
              <a:t>7. Психологичесое консультирование.</a:t>
            </a:r>
            <a:endParaRPr lang="ru-RU" sz="1600" smtClean="0">
              <a:solidFill>
                <a:srgbClr val="002060"/>
              </a:solidFill>
            </a:endParaRPr>
          </a:p>
          <a:p>
            <a:pPr eaLnBrk="1" hangingPunct="1"/>
            <a:endParaRPr lang="ru-RU" sz="1600" smtClean="0"/>
          </a:p>
        </p:txBody>
      </p:sp>
      <p:pic>
        <p:nvPicPr>
          <p:cNvPr id="21509" name="Рисунок 8" descr="CIMG0865.JPG"/>
          <p:cNvPicPr>
            <a:picLocks noChangeAspect="1"/>
          </p:cNvPicPr>
          <p:nvPr/>
        </p:nvPicPr>
        <p:blipFill>
          <a:blip r:embed="rId4" cstate="print"/>
          <a:srcRect/>
          <a:stretch>
            <a:fillRect/>
          </a:stretch>
        </p:blipFill>
        <p:spPr bwMode="auto">
          <a:xfrm>
            <a:off x="2916238" y="1419225"/>
            <a:ext cx="1919287" cy="1439863"/>
          </a:xfrm>
          <a:prstGeom prst="rect">
            <a:avLst/>
          </a:prstGeom>
          <a:noFill/>
          <a:ln w="9525">
            <a:noFill/>
            <a:miter lim="800000"/>
            <a:headEnd/>
            <a:tailEnd/>
          </a:ln>
        </p:spPr>
      </p:pic>
      <p:pic>
        <p:nvPicPr>
          <p:cNvPr id="21510" name="Рисунок 11" descr="CIMG0893.JPG"/>
          <p:cNvPicPr>
            <a:picLocks noChangeAspect="1"/>
          </p:cNvPicPr>
          <p:nvPr/>
        </p:nvPicPr>
        <p:blipFill>
          <a:blip r:embed="rId5" cstate="print"/>
          <a:srcRect/>
          <a:stretch>
            <a:fillRect/>
          </a:stretch>
        </p:blipFill>
        <p:spPr bwMode="auto">
          <a:xfrm>
            <a:off x="4932363" y="1419225"/>
            <a:ext cx="1919287" cy="1439863"/>
          </a:xfrm>
          <a:prstGeom prst="rect">
            <a:avLst/>
          </a:prstGeom>
          <a:noFill/>
          <a:ln w="9525">
            <a:noFill/>
            <a:miter lim="800000"/>
            <a:headEnd/>
            <a:tailEnd/>
          </a:ln>
        </p:spPr>
      </p:pic>
      <p:pic>
        <p:nvPicPr>
          <p:cNvPr id="21511" name="Рисунок 12" descr="CIMG0859.JPG"/>
          <p:cNvPicPr>
            <a:picLocks noChangeAspect="1"/>
          </p:cNvPicPr>
          <p:nvPr/>
        </p:nvPicPr>
        <p:blipFill>
          <a:blip r:embed="rId6" cstate="print"/>
          <a:srcRect/>
          <a:stretch>
            <a:fillRect/>
          </a:stretch>
        </p:blipFill>
        <p:spPr bwMode="auto">
          <a:xfrm>
            <a:off x="6875463" y="1419225"/>
            <a:ext cx="1920875" cy="1439863"/>
          </a:xfrm>
          <a:prstGeom prst="rect">
            <a:avLst/>
          </a:prstGeom>
          <a:noFill/>
          <a:ln w="9525">
            <a:noFill/>
            <a:miter lim="800000"/>
            <a:headEnd/>
            <a:tailEnd/>
          </a:ln>
        </p:spPr>
      </p:pic>
      <p:pic>
        <p:nvPicPr>
          <p:cNvPr id="21512" name="Рисунок 13" descr="CIMG0879.JPG"/>
          <p:cNvPicPr>
            <a:picLocks noChangeAspect="1"/>
          </p:cNvPicPr>
          <p:nvPr/>
        </p:nvPicPr>
        <p:blipFill>
          <a:blip r:embed="rId7" cstate="print"/>
          <a:srcRect/>
          <a:stretch>
            <a:fillRect/>
          </a:stretch>
        </p:blipFill>
        <p:spPr bwMode="auto">
          <a:xfrm>
            <a:off x="1763713" y="3867150"/>
            <a:ext cx="1439862" cy="1081088"/>
          </a:xfrm>
          <a:prstGeom prst="rect">
            <a:avLst/>
          </a:prstGeom>
          <a:noFill/>
          <a:ln w="9525">
            <a:noFill/>
            <a:miter lim="800000"/>
            <a:headEnd/>
            <a:tailEnd/>
          </a:ln>
        </p:spPr>
      </p:pic>
      <p:pic>
        <p:nvPicPr>
          <p:cNvPr id="21513" name="Рисунок 14" descr="CIMG0885.JPG"/>
          <p:cNvPicPr>
            <a:picLocks noChangeAspect="1"/>
          </p:cNvPicPr>
          <p:nvPr/>
        </p:nvPicPr>
        <p:blipFill>
          <a:blip r:embed="rId8" cstate="print"/>
          <a:srcRect/>
          <a:stretch>
            <a:fillRect/>
          </a:stretch>
        </p:blipFill>
        <p:spPr bwMode="auto">
          <a:xfrm>
            <a:off x="3419475" y="3867150"/>
            <a:ext cx="1439863" cy="1081088"/>
          </a:xfrm>
          <a:prstGeom prst="rect">
            <a:avLst/>
          </a:prstGeom>
          <a:noFill/>
          <a:ln w="9525">
            <a:noFill/>
            <a:miter lim="800000"/>
            <a:headEnd/>
            <a:tailEnd/>
          </a:ln>
        </p:spPr>
      </p:pic>
      <p:pic>
        <p:nvPicPr>
          <p:cNvPr id="21514" name="Рисунок 17" descr="CIMG0887.JPG"/>
          <p:cNvPicPr>
            <a:picLocks noChangeAspect="1"/>
          </p:cNvPicPr>
          <p:nvPr/>
        </p:nvPicPr>
        <p:blipFill>
          <a:blip r:embed="rId9" cstate="print"/>
          <a:srcRect/>
          <a:stretch>
            <a:fillRect/>
          </a:stretch>
        </p:blipFill>
        <p:spPr bwMode="auto">
          <a:xfrm>
            <a:off x="5003800" y="3867150"/>
            <a:ext cx="1439863" cy="1081088"/>
          </a:xfrm>
          <a:prstGeom prst="rect">
            <a:avLst/>
          </a:prstGeom>
          <a:noFill/>
          <a:ln w="9525">
            <a:noFill/>
            <a:miter lim="800000"/>
            <a:headEnd/>
            <a:tailEnd/>
          </a:ln>
        </p:spPr>
      </p:pic>
      <p:pic>
        <p:nvPicPr>
          <p:cNvPr id="21515" name="Рисунок 18" descr="CIMG0899.JPG"/>
          <p:cNvPicPr>
            <a:picLocks noChangeAspect="1"/>
          </p:cNvPicPr>
          <p:nvPr/>
        </p:nvPicPr>
        <p:blipFill>
          <a:blip r:embed="rId10" cstate="print"/>
          <a:srcRect/>
          <a:stretch>
            <a:fillRect/>
          </a:stretch>
        </p:blipFill>
        <p:spPr bwMode="auto">
          <a:xfrm>
            <a:off x="6588125" y="3867150"/>
            <a:ext cx="1439863" cy="1081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проект ЦСРИ">
      <a:dk1>
        <a:srgbClr val="0070C0"/>
      </a:dk1>
      <a:lt1>
        <a:sysClr val="window" lastClr="FFFFFF"/>
      </a:lt1>
      <a:dk2>
        <a:srgbClr val="0B5394"/>
      </a:dk2>
      <a:lt2>
        <a:srgbClr val="DDEDFC"/>
      </a:lt2>
      <a:accent1>
        <a:srgbClr val="EF7F1A"/>
      </a:accent1>
      <a:accent2>
        <a:srgbClr val="59A9F2"/>
      </a:accent2>
      <a:accent3>
        <a:srgbClr val="FDF103"/>
      </a:accent3>
      <a:accent4>
        <a:srgbClr val="DFB503"/>
      </a:accent4>
      <a:accent5>
        <a:srgbClr val="FECC00"/>
      </a:accent5>
      <a:accent6>
        <a:srgbClr val="54BD06"/>
      </a:accent6>
      <a:hlink>
        <a:srgbClr val="EF7F1A"/>
      </a:hlink>
      <a:folHlink>
        <a:srgbClr val="FE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616</TotalTime>
  <Words>779</Words>
  <Application>Microsoft Office PowerPoint</Application>
  <PresentationFormat>Экран (16:9)</PresentationFormat>
  <Paragraphs>134</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Круглый стол Подведение итогов проекта «Центр семейной реабилитации инвалидов» </vt:lpstr>
      <vt:lpstr>  Информационные ресурсы: Интернет-сайт </vt:lpstr>
      <vt:lpstr>Интернет-сайты партнерских организаций</vt:lpstr>
      <vt:lpstr>Волонтеры</vt:lpstr>
      <vt:lpstr>16.12.2016 Краснодар. Школа пациентов </vt:lpstr>
      <vt:lpstr>08.02.2017 КРАСНОДАР. ВЫЕЗДНАЯ ШКОЛА ПАЦИЕНТОВ Тема: «Навигатор пациента»</vt:lpstr>
      <vt:lpstr>20,21,27,28.01.2017 Краснодар. Январские занятия. ЛФК </vt:lpstr>
      <vt:lpstr>04, 11, 18, 25 Краснодар. Февральские занятия по правовой грамотности пациентов</vt:lpstr>
      <vt:lpstr>09,11,16,18,25.03.2017 Краснодар. Занятия с психологом </vt:lpstr>
      <vt:lpstr>    18.04.2017 КРАСНОДАР. ВЫЕЗДНОЕ ЗАНЯТИЕ – КОНСУЛЬТАЦИЯ Третье в проекте выездное занятие состоялось в партнерской НКО – Краснодарской краевой ОО инвалидов «Восхождение». Основным направлением этого занятия-консультации стала адаптивная физкультура для инвалидов Цель подобного обучения - научно-просветительская работа у инвалидов и их родственников по вопросам физической реабилитации и популяризация средств и методов физической реабилитации.</vt:lpstr>
      <vt:lpstr>          8,15,22,29.04.2017 КРАСНОДАР. АПРЕЛЬСКИЕ ЗАНЯТИЯ «Адаптивная физкультура для инвалидов » Программа: 1.Понятия «инвалид» и «инвалидность» в России 2.Роль и значение физкультуры в жизни инвалидов. 3. Гипокинетическая болезнь как следствие дефицита двигательной способности инвалидов. 4.Понятие адаптивной физкультуры (АФК). 5. Место АФК в реабилитации инвалидов. 6.Цели АФК. 7.Влияние АФК на решение проблем комплексной реабилитации инвалидов. 8.Причины недостаточного развития АФК в настоящее время. 9.Основные формы АФК для инвалидов. 10.Организационные методы занятий с инвалидами. 11.Практические занятия.  </vt:lpstr>
      <vt:lpstr>    06.05.2017 КРАСНОДАР. МАЙСКОЕ ВЫЕЗДНОЕ ЗАНЯТИЕ НА РЕЧНОЙ ПРОГУЛКЕ Посвящено оно  было теме семьи. Отличительной особенностью данного мероприятия было то, что проводилось оно во время речной прогулки по реке Кубань на теплоходе. Основной вопрос, который волновал присутствующих — что нужно для того, чтобы была идеальная семья. Мнений было много, но едины были в одном, что семья — это постоянная большая работа над собой, взаимное доверие, никаких "я" в семье не существует, только "мы" и, конечно — же любовь.</vt:lpstr>
      <vt:lpstr> 13,19, 20,27.05.2017 КРАСНОДАР. МАЙСКИЙ ЦИКЛ ЗАНЯТИЙ</vt:lpstr>
      <vt:lpstr>10,16,17,23,24.06.2017 КРАСНОДАР. ВДРС-2017. ВЫЕЗДНОЕ И МЕСТНЫЕ МЕРОПРИЯТИЯ </vt:lpstr>
      <vt:lpstr>08,15,22,29.07.2017 КРАСНОДАР. ИЮЛЬСКИЕ ЗАНЯТИЯ В ЦЕНТРЕ СЕМЕЙНОЙ РЕАБИЛИТАЦИИ ИНВАЛИДОВ </vt:lpstr>
      <vt:lpstr>05,12,19,26.08.2017 августовский цикл занятий в Краснодаре</vt:lpstr>
      <vt:lpstr>  Итоговый круглый стол  По итогам реализации проекта проведен Круглый стол, в котором приняли участие 20 человек: представители дружеских НКО, МЗ Кк, ОП края, ОП города, Министерства труда и социального развития Кк, ФСС Кк, члены ОС при МЗ Кк  </vt:lpstr>
      <vt:lpstr>Итоговый круглый стол</vt:lpstr>
      <vt:lpstr>Итоги проекта</vt:lpstr>
      <vt:lpstr> Итоги проекта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Лен-Зай</cp:lastModifiedBy>
  <cp:revision>58</cp:revision>
  <dcterms:created xsi:type="dcterms:W3CDTF">2016-12-09T18:51:36Z</dcterms:created>
  <dcterms:modified xsi:type="dcterms:W3CDTF">2017-08-26T04:34:54Z</dcterms:modified>
</cp:coreProperties>
</file>