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handoutMasterIdLst>
    <p:handoutMasterId r:id="rId17"/>
  </p:handoutMasterIdLst>
  <p:sldIdLst>
    <p:sldId id="386" r:id="rId2"/>
    <p:sldId id="388" r:id="rId3"/>
    <p:sldId id="389" r:id="rId4"/>
    <p:sldId id="392" r:id="rId5"/>
    <p:sldId id="394" r:id="rId6"/>
    <p:sldId id="393" r:id="rId7"/>
    <p:sldId id="395" r:id="rId8"/>
    <p:sldId id="398" r:id="rId9"/>
    <p:sldId id="396" r:id="rId10"/>
    <p:sldId id="390" r:id="rId11"/>
    <p:sldId id="391" r:id="rId12"/>
    <p:sldId id="399" r:id="rId13"/>
    <p:sldId id="317" r:id="rId14"/>
    <p:sldId id="364" r:id="rId15"/>
  </p:sldIdLst>
  <p:sldSz cx="9906000" cy="6858000" type="A4"/>
  <p:notesSz cx="6858000" cy="9144000"/>
  <p:defaultTextStyle>
    <a:defPPr>
      <a:defRPr lang="ru-RU"/>
    </a:defPPr>
    <a:lvl1pPr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34988" indent="-7778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563" indent="-15716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8138" indent="-23653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4713" indent="-31591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76833" autoAdjust="0"/>
  </p:normalViewPr>
  <p:slideViewPr>
    <p:cSldViewPr>
      <p:cViewPr varScale="1">
        <p:scale>
          <a:sx n="55" d="100"/>
          <a:sy n="55" d="100"/>
        </p:scale>
        <p:origin x="-167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C9C7B-1C6B-4F2B-81CD-3F5A3F4B1CA4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B9025-7920-4281-9F31-2FD82F2E92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79ACF8-B4A5-40C1-957D-CAA1C46169E9}" type="datetimeFigureOut">
              <a:rPr lang="ru-RU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1D3C26-47AC-484D-9C89-8B8195300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56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13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71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D3C26-47AC-484D-9C89-8B8195300BB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D3C26-47AC-484D-9C89-8B8195300BB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1D3C26-47AC-484D-9C89-8B8195300BB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wrap="square" anchor="t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 wrap="square"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 wrap="square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wrap="square"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FD08EF-327C-4FF1-93CD-5152E8C86068}" type="datetimeFigureOut">
              <a:rPr lang="ru-RU" smtClean="0"/>
              <a:pPr>
                <a:defRPr/>
              </a:pPr>
              <a:t>04.12.2012</a:t>
            </a:fld>
            <a:endParaRPr lang="ru-R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F887FD-62DE-48AC-B523-49DD40D7D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  <a:effectLst/>
        </p:spPr>
        <p:txBody>
          <a:bodyPr vert="horz" wrap="none" anchor="ctr">
            <a:normAutofit/>
            <a:scene3d>
              <a:camera prst="orthographicFront"/>
              <a:lightRig rig="threePt" dir="t">
                <a:rot lat="0" lon="0" rev="0"/>
              </a:lightRig>
            </a:scene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ln>
            <a:noFill/>
          </a:ln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§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§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§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" pitchFamily="2" charset="2"/>
        <a:buChar char="§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 pitchFamily="2" charset="2"/>
        <a:buChar char="§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-patient.eu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_________Microsoft_Office_Word4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rarediseaseday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sorganization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ientsorganizations.org/healthliteracy" TargetMode="External"/><Relationship Id="rId2" Type="http://schemas.openxmlformats.org/officeDocument/2006/relationships/hyperlink" Target="http://www.patientsorganizations.org/involvement&#1080;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ientsorganizations.org/healthlitera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5400" b="1" i="1" dirty="0" smtClean="0"/>
              <a:t>Международная</a:t>
            </a:r>
          </a:p>
          <a:p>
            <a:r>
              <a:rPr lang="ru-RU" sz="5400" b="1" i="1" dirty="0" smtClean="0"/>
              <a:t>деятельность Всероссийского союза пациентов</a:t>
            </a:r>
          </a:p>
          <a:p>
            <a:endParaRPr lang="ru-RU" sz="5400" b="1" i="1" dirty="0" smtClean="0"/>
          </a:p>
          <a:p>
            <a:r>
              <a:rPr lang="ru-RU" sz="3200" dirty="0" err="1" smtClean="0"/>
              <a:t>Мясникова</a:t>
            </a:r>
            <a:r>
              <a:rPr lang="ru-RU" sz="3200" dirty="0" smtClean="0"/>
              <a:t> </a:t>
            </a:r>
            <a:r>
              <a:rPr lang="ru-RU" sz="3200" dirty="0" smtClean="0"/>
              <a:t>Ирина Владимировна</a:t>
            </a:r>
          </a:p>
          <a:p>
            <a:r>
              <a:rPr lang="ru-RU" sz="2800" dirty="0" smtClean="0"/>
              <a:t>Терехова М.Д</a:t>
            </a:r>
            <a:r>
              <a:rPr lang="ru-RU" sz="2400" dirty="0" smtClean="0"/>
              <a:t>.</a:t>
            </a:r>
          </a:p>
          <a:p>
            <a:r>
              <a:rPr lang="ru-RU" dirty="0" smtClean="0"/>
              <a:t>Всероссийский союз пациентов</a:t>
            </a:r>
          </a:p>
          <a:p>
            <a:endParaRPr lang="ru-RU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167578" y="0"/>
          <a:ext cx="2738422" cy="3286124"/>
        </p:xfrm>
        <a:graphic>
          <a:graphicData uri="http://schemas.openxmlformats.org/presentationml/2006/ole">
            <p:oleObj spid="_x0000_s9218" name="Документ" r:id="rId4" imgW="2273193" imgH="276434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530" y="214290"/>
            <a:ext cx="9410700" cy="13573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500174"/>
            <a:ext cx="94107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Европейский форум пациентов (</a:t>
            </a:r>
            <a:r>
              <a:rPr lang="en-US" dirty="0" smtClean="0"/>
              <a:t>EPF</a:t>
            </a:r>
            <a:r>
              <a:rPr lang="ru-RU" dirty="0" smtClean="0"/>
              <a:t>) –   зонтичная </a:t>
            </a:r>
            <a:r>
              <a:rPr lang="ru-RU" dirty="0" err="1" smtClean="0"/>
              <a:t>Пан-Европейская</a:t>
            </a:r>
            <a:r>
              <a:rPr lang="ru-RU" dirty="0" smtClean="0"/>
              <a:t> </a:t>
            </a:r>
            <a:r>
              <a:rPr lang="ru-RU" dirty="0" err="1" smtClean="0"/>
              <a:t>пациентская</a:t>
            </a:r>
            <a:r>
              <a:rPr lang="ru-RU" dirty="0" smtClean="0"/>
              <a:t> организация, активно работающая в области здравоохранения Европы.</a:t>
            </a:r>
          </a:p>
          <a:p>
            <a:r>
              <a:rPr lang="ru-RU" dirty="0" smtClean="0"/>
              <a:t>Создана в 2003 году, представляет собой голос пациентов на уровне Евросоюза , демонстрируя солидарность, силу и единство движения пациентов в ЕС. Членами организации являются </a:t>
            </a:r>
            <a:r>
              <a:rPr lang="ru-RU" dirty="0" smtClean="0"/>
              <a:t>55 </a:t>
            </a:r>
            <a:r>
              <a:rPr lang="ru-RU" dirty="0" err="1" smtClean="0"/>
              <a:t>пациентских</a:t>
            </a:r>
            <a:r>
              <a:rPr lang="ru-RU" dirty="0" smtClean="0"/>
              <a:t> организаций – которые представляют пациентов с хроническими заболеваниями, работающими в на уровне ЕС и национальных коалиций </a:t>
            </a:r>
            <a:r>
              <a:rPr lang="ru-RU" dirty="0" err="1" smtClean="0"/>
              <a:t>пациентских</a:t>
            </a:r>
            <a:r>
              <a:rPr lang="ru-RU" dirty="0" smtClean="0"/>
              <a:t> организаций. </a:t>
            </a:r>
          </a:p>
          <a:p>
            <a:r>
              <a:rPr lang="ru-RU" dirty="0" smtClean="0"/>
              <a:t>Цель Е</a:t>
            </a:r>
            <a:r>
              <a:rPr lang="en-US" dirty="0" smtClean="0"/>
              <a:t>PF</a:t>
            </a:r>
            <a:r>
              <a:rPr lang="ru-RU" dirty="0" smtClean="0"/>
              <a:t> – высококачественное </a:t>
            </a:r>
            <a:r>
              <a:rPr lang="ru-RU" dirty="0" smtClean="0"/>
              <a:t>здравоохранение, где пациент находится в центре,  </a:t>
            </a:r>
            <a:r>
              <a:rPr lang="ru-RU" dirty="0" smtClean="0"/>
              <a:t>достойное здравоохранение для всех пациентов  ЕС</a:t>
            </a:r>
            <a:r>
              <a:rPr lang="ru-RU" dirty="0" smtClean="0"/>
              <a:t>., </a:t>
            </a:r>
            <a:endParaRPr lang="ru-RU" dirty="0" smtClean="0"/>
          </a:p>
          <a:p>
            <a:r>
              <a:rPr lang="ru-RU" dirty="0" smtClean="0"/>
              <a:t>ВСП – ассоциированный член  </a:t>
            </a:r>
          </a:p>
          <a:p>
            <a:r>
              <a:rPr lang="ru-RU" dirty="0" smtClean="0"/>
              <a:t>Сайт</a:t>
            </a:r>
            <a:r>
              <a:rPr lang="ru-RU" b="1" dirty="0" smtClean="0"/>
              <a:t>    </a:t>
            </a:r>
            <a:r>
              <a:rPr lang="ru-RU" u="sng" dirty="0" smtClean="0">
                <a:hlinkClick r:id="rId3"/>
              </a:rPr>
              <a:t>http://www.eu-patient.eu/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380968" y="285728"/>
          <a:ext cx="2571768" cy="1214446"/>
        </p:xfrm>
        <a:graphic>
          <a:graphicData uri="http://schemas.openxmlformats.org/presentationml/2006/ole">
            <p:oleObj spid="_x0000_s102402" name="Документ" r:id="rId4" imgW="1560173" imgH="137306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EURORDIS </a:t>
            </a:r>
            <a:r>
              <a:rPr lang="ru-RU" b="1" dirty="0" smtClean="0"/>
              <a:t>(</a:t>
            </a:r>
            <a:r>
              <a:rPr lang="en-US" b="1" dirty="0" smtClean="0"/>
              <a:t>European organization for rare diseases</a:t>
            </a:r>
            <a:r>
              <a:rPr lang="ru-RU" b="1" dirty="0" smtClean="0"/>
              <a:t>)  – неправительственный альянс </a:t>
            </a:r>
            <a:r>
              <a:rPr lang="ru-RU" b="1" dirty="0" err="1" smtClean="0"/>
              <a:t>пациентских</a:t>
            </a:r>
            <a:r>
              <a:rPr lang="ru-RU" b="1" dirty="0" smtClean="0"/>
              <a:t> организаций, представляющий  479 организаций пациентов с редкими заболеваниями из  45 стран.</a:t>
            </a:r>
          </a:p>
          <a:p>
            <a:r>
              <a:rPr lang="ru-RU" dirty="0" smtClean="0"/>
              <a:t>ВСП – ассоциированный член   </a:t>
            </a:r>
            <a:r>
              <a:rPr lang="en-US" dirty="0" smtClean="0"/>
              <a:t>EURORDIS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ВСП  </a:t>
            </a:r>
            <a:r>
              <a:rPr lang="ru-RU" dirty="0" smtClean="0"/>
              <a:t>(рабочая группа по редким заболеваниям- член </a:t>
            </a:r>
            <a:r>
              <a:rPr lang="en-US" dirty="0" smtClean="0"/>
              <a:t>EURORDIS</a:t>
            </a:r>
            <a:r>
              <a:rPr lang="ru-RU" dirty="0" smtClean="0"/>
              <a:t>) - представитель  России </a:t>
            </a:r>
            <a:r>
              <a:rPr lang="ru-RU" dirty="0" smtClean="0"/>
              <a:t>в Совете национальных ассоциаций</a:t>
            </a:r>
          </a:p>
        </p:txBody>
      </p:sp>
      <p:graphicFrame>
        <p:nvGraphicFramePr>
          <p:cNvPr id="103426" name="Object 2"/>
          <p:cNvGraphicFramePr>
            <a:graphicFrameLocks noChangeAspect="1"/>
          </p:cNvGraphicFramePr>
          <p:nvPr/>
        </p:nvGraphicFramePr>
        <p:xfrm>
          <a:off x="809596" y="0"/>
          <a:ext cx="5500726" cy="1214422"/>
        </p:xfrm>
        <a:graphic>
          <a:graphicData uri="http://schemas.openxmlformats.org/presentationml/2006/ole">
            <p:oleObj spid="_x0000_s103426" name="Документ" r:id="rId3" imgW="5988199" imgH="725115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Международный день </a:t>
            </a:r>
            <a:r>
              <a:rPr lang="ru-RU" dirty="0" smtClean="0"/>
              <a:t>РЗ – 29 февраля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Работа </a:t>
            </a:r>
            <a:r>
              <a:rPr lang="ru-RU" dirty="0" err="1" smtClean="0"/>
              <a:t>веб-сайта</a:t>
            </a:r>
            <a:r>
              <a:rPr lang="ru-RU" dirty="0" smtClean="0"/>
              <a:t>  </a:t>
            </a:r>
            <a:r>
              <a:rPr lang="ru-RU" u="sng" dirty="0" err="1" smtClean="0">
                <a:hlinkClick r:id="rId2"/>
              </a:rPr>
              <a:t>www.rarediseaseday.ru</a:t>
            </a:r>
            <a:r>
              <a:rPr lang="ru-RU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всероссийские  социальные общественные акции «Сад редких болезней», «</a:t>
            </a:r>
            <a:r>
              <a:rPr lang="ru-RU" dirty="0" err="1" smtClean="0"/>
              <a:t>Письмобум</a:t>
            </a:r>
            <a:r>
              <a:rPr lang="ru-RU" dirty="0" smtClean="0"/>
              <a:t>» и «Видео-обращения пациентов».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Встречи пациентов в регионах.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широкое </a:t>
            </a:r>
            <a:r>
              <a:rPr lang="ru-RU" dirty="0" smtClean="0"/>
              <a:t>освещение проблемы редких заболеваний в СМИ.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8676" name="Picture 4" descr="logo-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1143000"/>
            <a:ext cx="1028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10563" y="1000125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Летняя школа </a:t>
            </a:r>
            <a:r>
              <a:rPr lang="en-US" sz="3200" dirty="0" smtClean="0"/>
              <a:t>EURORDIS 2011</a:t>
            </a:r>
            <a:r>
              <a:rPr lang="ru-RU" sz="3200" dirty="0" smtClean="0"/>
              <a:t> </a:t>
            </a:r>
          </a:p>
        </p:txBody>
      </p:sp>
      <p:pic>
        <p:nvPicPr>
          <p:cNvPr id="24579" name="Picture 2" descr="C:\Users\MIV\Downloads\IMG_4734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68837" y="1554163"/>
            <a:ext cx="5733426" cy="4525962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95300" y="1554163"/>
            <a:ext cx="9410700" cy="452596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9600" dirty="0" smtClean="0">
                <a:latin typeface="+mj-lt"/>
              </a:rPr>
              <a:t>Спасибо!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Крупнейшие Альянсы пациентов  мира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u="sng" dirty="0" smtClean="0"/>
              <a:t>IAPO</a:t>
            </a:r>
          </a:p>
          <a:p>
            <a:r>
              <a:rPr lang="ru-RU" dirty="0" smtClean="0"/>
              <a:t>Международный альянс </a:t>
            </a:r>
            <a:r>
              <a:rPr lang="ru-RU" dirty="0" err="1" smtClean="0"/>
              <a:t>пациентских</a:t>
            </a:r>
            <a:r>
              <a:rPr lang="ru-RU" dirty="0" smtClean="0"/>
              <a:t> организаций </a:t>
            </a:r>
            <a:endParaRPr lang="en-US" dirty="0" smtClean="0"/>
          </a:p>
          <a:p>
            <a:r>
              <a:rPr lang="en-US" sz="3600" i="1" u="sng" dirty="0" smtClean="0"/>
              <a:t>European Patients Forum</a:t>
            </a:r>
            <a:r>
              <a:rPr lang="ru-RU" sz="3600" dirty="0" smtClean="0"/>
              <a:t> – </a:t>
            </a:r>
            <a:r>
              <a:rPr lang="ru-RU" sz="2800" dirty="0" smtClean="0"/>
              <a:t>Европейский форум пациентов</a:t>
            </a:r>
            <a:endParaRPr lang="en-US" sz="2800" dirty="0" smtClean="0"/>
          </a:p>
          <a:p>
            <a:r>
              <a:rPr lang="en-US" sz="3600" i="1" u="sng" dirty="0" smtClean="0"/>
              <a:t>EURORDIS</a:t>
            </a:r>
            <a:r>
              <a:rPr lang="en-US" dirty="0" smtClean="0"/>
              <a:t> </a:t>
            </a:r>
            <a:r>
              <a:rPr lang="ru-RU" dirty="0" smtClean="0"/>
              <a:t> - Европейская организация по редким болезням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00" y="0"/>
            <a:ext cx="94107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r>
              <a:rPr lang="en-US" b="1" dirty="0" smtClean="0"/>
              <a:t>IAPO</a:t>
            </a:r>
            <a:r>
              <a:rPr lang="ru-RU" dirty="0" smtClean="0"/>
              <a:t> – (Международный альянс </a:t>
            </a:r>
            <a:r>
              <a:rPr lang="ru-RU" dirty="0" err="1" smtClean="0"/>
              <a:t>пациентских</a:t>
            </a:r>
            <a:r>
              <a:rPr lang="ru-RU" dirty="0" smtClean="0"/>
              <a:t> организаций; </a:t>
            </a:r>
            <a:r>
              <a:rPr lang="en-US" dirty="0" smtClean="0"/>
              <a:t>International alliance of patients </a:t>
            </a:r>
            <a:r>
              <a:rPr lang="en-US" dirty="0" err="1" smtClean="0"/>
              <a:t>organisations</a:t>
            </a:r>
            <a:r>
              <a:rPr lang="ru-RU" dirty="0" smtClean="0"/>
              <a:t>) глобальный союз пациентов всех </a:t>
            </a:r>
            <a:r>
              <a:rPr lang="ru-RU" dirty="0" smtClean="0"/>
              <a:t>стран мира  </a:t>
            </a:r>
            <a:r>
              <a:rPr lang="ru-RU" dirty="0" smtClean="0"/>
              <a:t>и всех заболеваний, продвигающий идею ориентированного на пациента здравоохранения во всем мире.</a:t>
            </a:r>
          </a:p>
          <a:p>
            <a:r>
              <a:rPr lang="ru-RU" dirty="0" smtClean="0"/>
              <a:t>ВСП – член </a:t>
            </a:r>
            <a:r>
              <a:rPr lang="en-US" dirty="0" smtClean="0"/>
              <a:t>IAPO </a:t>
            </a:r>
            <a:r>
              <a:rPr lang="ru-RU" dirty="0" smtClean="0"/>
              <a:t>с марта 2012 года</a:t>
            </a:r>
            <a:endParaRPr lang="en-US" dirty="0" smtClean="0"/>
          </a:p>
          <a:p>
            <a:r>
              <a:rPr lang="ru-RU" dirty="0" smtClean="0"/>
              <a:t>Членами альянса являются </a:t>
            </a:r>
            <a:r>
              <a:rPr lang="ru-RU" dirty="0" err="1" smtClean="0"/>
              <a:t>пациентские</a:t>
            </a:r>
            <a:r>
              <a:rPr lang="ru-RU" dirty="0" smtClean="0"/>
              <a:t> организации, работающие на международном, региональном, национальном и местном уровнях, представляющие интересы пациентов и поддерживающие пациентов и членов их семей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Работает в тесном сотрудничестве с ВОЗ</a:t>
            </a:r>
            <a:endParaRPr lang="ru-RU" dirty="0" smtClean="0"/>
          </a:p>
          <a:p>
            <a:r>
              <a:rPr lang="ru-RU" dirty="0" smtClean="0"/>
              <a:t>Сайт </a:t>
            </a:r>
            <a:r>
              <a:rPr lang="en-US" dirty="0" smtClean="0"/>
              <a:t>IAPO  </a:t>
            </a:r>
            <a:r>
              <a:rPr lang="en-US" u="sng" dirty="0" smtClean="0">
                <a:hlinkClick r:id="rId3"/>
              </a:rPr>
              <a:t>http://www.patientsorganizations.org/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9530" y="214290"/>
          <a:ext cx="9596470" cy="2143140"/>
        </p:xfrm>
        <a:graphic>
          <a:graphicData uri="http://schemas.openxmlformats.org/presentationml/2006/ole">
            <p:oleObj spid="_x0000_s6146" name="Документ" r:id="rId4" imgW="6015181" imgH="96924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Декларация о пациент- центрированном здравоохранении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22-24 февраля 2006 года в Барселоне (Испания) на  Втором Всемирном Конгрессе Пациентов, организованном  Международным  альянсом </a:t>
            </a:r>
            <a:r>
              <a:rPr lang="ru-RU" sz="7200" dirty="0" err="1" smtClean="0"/>
              <a:t>пациентских</a:t>
            </a:r>
            <a:r>
              <a:rPr lang="ru-RU" sz="7200" dirty="0" smtClean="0"/>
              <a:t> организаций  (IAPO),  была принята  </a:t>
            </a:r>
            <a:endParaRPr lang="ru-RU" sz="7200" dirty="0" smtClean="0"/>
          </a:p>
          <a:p>
            <a:r>
              <a:rPr lang="ru-RU" sz="11200" b="1" dirty="0" smtClean="0"/>
              <a:t>Декларация </a:t>
            </a:r>
            <a:r>
              <a:rPr lang="ru-RU" sz="11200" b="1" dirty="0" smtClean="0"/>
              <a:t>о пациент центрированном здравоохранении</a:t>
            </a:r>
            <a:r>
              <a:rPr lang="ru-RU" sz="11200" dirty="0" smtClean="0"/>
              <a:t>. </a:t>
            </a:r>
            <a:endParaRPr lang="ru-RU" sz="11200" dirty="0" smtClean="0"/>
          </a:p>
          <a:p>
            <a:r>
              <a:rPr lang="ru-RU" sz="7200" dirty="0" smtClean="0"/>
              <a:t>Ключевая фраза:</a:t>
            </a:r>
          </a:p>
          <a:p>
            <a:endParaRPr lang="ru-RU" sz="4100" i="1" dirty="0" smtClean="0"/>
          </a:p>
          <a:p>
            <a:r>
              <a:rPr lang="ru-RU" sz="7600" b="1" i="1" dirty="0" smtClean="0"/>
              <a:t>Системы здравоохранения во всем мире не могут быть эффективными, если они ставят во главу угла болезнь, а не пациента; необходимо вовлекать пациентов и стремиться к  повышению приверженности к лечению, отказу от вредных  привычек  и введению самоконтроля. Пациент центрированное здравоохранение может стать самым эффективным и  оптимальным по затратам путем к улучшению результатов лечения для пациентов.    </a:t>
            </a:r>
          </a:p>
          <a:p>
            <a:r>
              <a:rPr lang="ru-RU" sz="7600" dirty="0" smtClean="0"/>
              <a:t/>
            </a:r>
            <a:br>
              <a:rPr lang="ru-RU" sz="7600" dirty="0" smtClean="0"/>
            </a:br>
            <a:endParaRPr lang="ru-RU" sz="7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Декларация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b="1" dirty="0" smtClean="0"/>
              <a:t>Декларация о пациент центрированном здравоохранении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i="1" dirty="0" smtClean="0"/>
              <a:t>Пациент центрированное здравоохранение – путь к справедливой, эффективной и     оптимальной по затратам системе общественного здравоохранения</a:t>
            </a:r>
            <a:endParaRPr lang="ru-RU" dirty="0" smtClean="0"/>
          </a:p>
          <a:p>
            <a:r>
              <a:rPr lang="ru-RU" dirty="0" smtClean="0"/>
              <a:t>Системы здравоохранения во всем мире не могут быть эффективными, если они ставят во главу угла болезнь, а не пациента; необходимо вовлекать пациентов и стремиться к  повышению приверженности к лечению, отказу от вредных  привычек  и введению самоконтроля. Пациент центрированное здравоохранение может стать самым эффективным и  оптимальным по затратам путем к улучшению результатов лечения для пациентов.    </a:t>
            </a:r>
          </a:p>
          <a:p>
            <a:r>
              <a:rPr lang="ru-RU" b="1" dirty="0" smtClean="0"/>
              <a:t>Для нас, Международного Альянса </a:t>
            </a:r>
            <a:r>
              <a:rPr lang="ru-RU" b="1" dirty="0" err="1" smtClean="0"/>
              <a:t>Пациентских</a:t>
            </a:r>
            <a:r>
              <a:rPr lang="ru-RU" b="1" dirty="0" smtClean="0"/>
              <a:t> Организаций (</a:t>
            </a:r>
            <a:r>
              <a:rPr lang="en-US" b="1" dirty="0" smtClean="0"/>
              <a:t>IAPO</a:t>
            </a:r>
            <a:r>
              <a:rPr lang="ru-RU" b="1" dirty="0" smtClean="0"/>
              <a:t>), главным в пациент центрированном здравоохранении  является то, что такая система отвечает нуждам и запросам (предпочтениям) пациентов и  эффективна по результатам и стоимости. Такая система здравоохранения предполагает  большую ответственность пациентов и оптимальное использование ресурсов здравоохранения, что ведет к  улучшению  результатов лечения, повышению качества жизни и оптимизации  расходов на здравоохранение. </a:t>
            </a:r>
            <a:endParaRPr lang="ru-RU" dirty="0" smtClean="0"/>
          </a:p>
          <a:p>
            <a:r>
              <a:rPr lang="ru-RU" dirty="0" smtClean="0"/>
              <a:t>Приоритеты пациентов, семей и участников системы здравоохранения различны в каждой стране и для каждого заболевания. Но, несмотря на видимые различия, у нас есть общие цели и приоритеты. Мы считаем, что система здравоохранения, в центре которого стоит пациент, должна  основываться на следующих </a:t>
            </a:r>
            <a:r>
              <a:rPr lang="ru-RU" b="1" dirty="0" smtClean="0"/>
              <a:t>пяти принципах</a:t>
            </a:r>
            <a:r>
              <a:rPr lang="ru-RU" dirty="0" smtClean="0"/>
              <a:t>:     </a:t>
            </a:r>
          </a:p>
          <a:p>
            <a:pPr lvl="0"/>
            <a:r>
              <a:rPr lang="ru-RU" b="1" dirty="0" smtClean="0"/>
              <a:t>Уважение </a:t>
            </a:r>
            <a:endParaRPr lang="ru-RU" dirty="0" smtClean="0"/>
          </a:p>
          <a:p>
            <a:r>
              <a:rPr lang="ru-RU" dirty="0" smtClean="0"/>
              <a:t>Пациенты и те, кто за ними ухаживает, имеют фундаментальное право на пациент ориентированное здравоохранение, которое уважает их личные нужды, предпочтения и ценности, а также их право на выбор и независимость.</a:t>
            </a:r>
          </a:p>
          <a:p>
            <a:pPr lvl="0"/>
            <a:r>
              <a:rPr lang="ru-RU" b="1" dirty="0" smtClean="0"/>
              <a:t>Выбор и расширение прав и возможностей</a:t>
            </a:r>
            <a:endParaRPr lang="ru-RU" dirty="0" smtClean="0"/>
          </a:p>
          <a:p>
            <a:r>
              <a:rPr lang="ru-RU" dirty="0" smtClean="0"/>
              <a:t>Пациенты имеют право участвовать по мере своих сил и возможностей в качестве партнера в принятии решений по вопросам здравоохранения, влияющим на их жизнь, и несут за это ответственность. Это требует создания такой системы охраны здоровья, которая отвечала бы  требованиям пациентов и  давала бы  им возможность осуществлять выбор при  проведении лечения  и в сфере управления здравоохранением, в котором учитываются нужды пациентов. В такой системе здравоохранения осуществляется  поддержка  пациентов и тех, кто за ними ухаживает, и достигается максимально возможное качество жизни. </a:t>
            </a:r>
            <a:r>
              <a:rPr lang="ru-RU" dirty="0" err="1" smtClean="0"/>
              <a:t>Пациентским</a:t>
            </a:r>
            <a:r>
              <a:rPr lang="ru-RU" dirty="0" smtClean="0"/>
              <a:t> организациям необходима поддержка. Именно они должны играть ведущую роль в вопросах поддержки пациентов и их семей,  чтобы пациенты   могли воспользоваться своим правом и сделать выбор, имея для этого достаточно информации.   </a:t>
            </a:r>
          </a:p>
          <a:p>
            <a:pPr lvl="0"/>
            <a:r>
              <a:rPr lang="ru-RU" b="1" dirty="0" smtClean="0"/>
              <a:t>Вовлечение пациентов в разработку политики здравоохранения  </a:t>
            </a:r>
            <a:endParaRPr lang="ru-RU" dirty="0" smtClean="0"/>
          </a:p>
          <a:p>
            <a:r>
              <a:rPr lang="ru-RU" dirty="0" smtClean="0"/>
              <a:t>Пациенты и </a:t>
            </a:r>
            <a:r>
              <a:rPr lang="ru-RU" dirty="0" err="1" smtClean="0"/>
              <a:t>пациентские</a:t>
            </a:r>
            <a:r>
              <a:rPr lang="ru-RU" dirty="0" smtClean="0"/>
              <a:t> организации должны иметь право  участвовать в принятии решений в области здравоохранения, активно и сознательно  вовлекаться  в процесс принятия решений на всех уровнях и, таким образом создавать ситуацию, когда  пациент стоит в центре проблемы.  Нельзя сводить  участие пациентов к только выработке политики в области здравоохранения, но необходимо привлекать пациентов, например, к решению вопросов социальной политики, что, в конечном итоге, окажет влияние на жизнь пациентов.  См. заявление </a:t>
            </a:r>
            <a:r>
              <a:rPr lang="en-US" dirty="0" smtClean="0"/>
              <a:t>IAPO </a:t>
            </a:r>
            <a:r>
              <a:rPr lang="ru-RU" dirty="0" smtClean="0"/>
              <a:t>на </a:t>
            </a:r>
            <a:r>
              <a:rPr lang="en-US" u="sng" dirty="0" smtClean="0">
                <a:hlinkClick r:id="rId2"/>
              </a:rPr>
              <a:t>www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patientsorganizations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smtClean="0">
                <a:hlinkClick r:id="rId2"/>
              </a:rPr>
              <a:t>org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involvement</a:t>
            </a:r>
            <a:r>
              <a:rPr lang="en-US" dirty="0" smtClean="0"/>
              <a:t> </a:t>
            </a:r>
            <a:endParaRPr lang="ru-RU" dirty="0" smtClean="0"/>
          </a:p>
          <a:p>
            <a:pPr lvl="0"/>
            <a:r>
              <a:rPr lang="ru-RU" b="1" dirty="0" smtClean="0"/>
              <a:t>Доступ и поддержка</a:t>
            </a:r>
            <a:endParaRPr lang="ru-RU" dirty="0" smtClean="0"/>
          </a:p>
          <a:p>
            <a:r>
              <a:rPr lang="ru-RU" dirty="0" smtClean="0"/>
              <a:t>Пациенты должны иметь право пользоваться услугами  здравоохранения,  отвечающими  состоянию их здоровья.  Это подразумевает доступ к безопасным, качественным и соответствующим состоянию пациентов услугам, лечению, превентивной терапии и оздоровительным мероприятиям. Необходимо, чтобы  </a:t>
            </a:r>
            <a:r>
              <a:rPr lang="ru-RU" b="1" i="1" dirty="0" smtClean="0"/>
              <a:t>все  </a:t>
            </a:r>
            <a:r>
              <a:rPr lang="ru-RU" dirty="0" smtClean="0"/>
              <a:t>пациенты имели  доступ к необходимым им услугам независимо от их состояния и социально-экономического статуса. Для того  чтобы пациенты могли достигнуть наилучшего качества жизни,  система здравоохранения должна отвечать на эмоциональные запросы пациентов и принимать во внимание не связанные со  здравоохранением факторы, такие как образование, занятость и вопросы семьи, что оказывает влияние на выбор пациента и его поведение.</a:t>
            </a:r>
          </a:p>
          <a:p>
            <a:pPr lvl="0"/>
            <a:r>
              <a:rPr lang="ru-RU" b="1" dirty="0" smtClean="0"/>
              <a:t>Информация    </a:t>
            </a:r>
            <a:endParaRPr lang="ru-RU" dirty="0" smtClean="0"/>
          </a:p>
          <a:p>
            <a:r>
              <a:rPr lang="ru-RU" dirty="0" smtClean="0"/>
              <a:t>Точная, существенная и доступная информация важна для того, чтобы пациенты  и те, кто за ними ухаживает, могли сделать ответственный  выбор лечения  и жизни с болезнью. Информация должна  преподноситься пациентам  в соответствующем формате, учитывая уровень грамотности, состояние, язык,  возраст, понимание, способности и культуру.  См. заявление </a:t>
            </a:r>
            <a:r>
              <a:rPr lang="en-US" dirty="0" smtClean="0"/>
              <a:t>IAPO </a:t>
            </a:r>
            <a:r>
              <a:rPr lang="ru-RU" dirty="0" smtClean="0"/>
              <a:t>на  </a:t>
            </a:r>
            <a:r>
              <a:rPr lang="en-US" u="sng" dirty="0" smtClean="0">
                <a:hlinkClick r:id="rId3"/>
              </a:rPr>
              <a:t>www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patientsorganizations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smtClean="0">
                <a:hlinkClick r:id="rId3"/>
              </a:rPr>
              <a:t>org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err="1" smtClean="0">
                <a:hlinkClick r:id="rId3"/>
              </a:rPr>
              <a:t>healthliteracy</a:t>
            </a:r>
            <a:endParaRPr lang="ru-RU" dirty="0" smtClean="0"/>
          </a:p>
          <a:p>
            <a:r>
              <a:rPr lang="ru-RU" b="1" dirty="0" smtClean="0"/>
              <a:t>Для создания пациент центрированного здравоохранения на всех уровнях и во всех странах Международный Альянс </a:t>
            </a:r>
            <a:r>
              <a:rPr lang="ru-RU" b="1" dirty="0" err="1" smtClean="0"/>
              <a:t>Пациентских</a:t>
            </a:r>
            <a:r>
              <a:rPr lang="ru-RU" b="1" dirty="0" smtClean="0"/>
              <a:t> Организаций  (</a:t>
            </a:r>
            <a:r>
              <a:rPr lang="en-US" b="1" dirty="0" smtClean="0"/>
              <a:t>IAPO</a:t>
            </a:r>
            <a:r>
              <a:rPr lang="ru-RU" b="1" dirty="0" smtClean="0"/>
              <a:t>) призывает политиков, профессионалов здравоохранения, тех, кто предоставляет услуги, связанную со здравоохранением промышленность поддержать эти Пять Принципов и поставить их в центр политики и практики. Мы призывам все заинтересованные стороны  создать необходимые структуры, привлечь достаточные ресурсы и обучение и обеспечить выполнение принципов, приведенных в данной декларации.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Декларация  содержит пять принципов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- уважение</a:t>
            </a:r>
            <a:r>
              <a:rPr lang="ru-RU" dirty="0" smtClean="0"/>
              <a:t>; </a:t>
            </a:r>
            <a:endParaRPr lang="ru-RU" dirty="0" smtClean="0"/>
          </a:p>
          <a:p>
            <a:r>
              <a:rPr lang="ru-RU" dirty="0" smtClean="0"/>
              <a:t>- выбор </a:t>
            </a:r>
            <a:r>
              <a:rPr lang="ru-RU" dirty="0" smtClean="0"/>
              <a:t>и расширение прав и возможностей; </a:t>
            </a:r>
            <a:endParaRPr lang="ru-RU" dirty="0" smtClean="0"/>
          </a:p>
          <a:p>
            <a:r>
              <a:rPr lang="ru-RU" dirty="0" smtClean="0"/>
              <a:t>- вовлечение </a:t>
            </a:r>
            <a:r>
              <a:rPr lang="ru-RU" dirty="0" smtClean="0"/>
              <a:t>пациентов в разработку </a:t>
            </a:r>
            <a:r>
              <a:rPr lang="ru-RU" dirty="0" smtClean="0"/>
              <a:t>    политики </a:t>
            </a:r>
            <a:r>
              <a:rPr lang="ru-RU" dirty="0" smtClean="0"/>
              <a:t>здравоохранения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</a:t>
            </a:r>
            <a:r>
              <a:rPr lang="ru-RU" dirty="0" smtClean="0"/>
              <a:t> доступ </a:t>
            </a:r>
            <a:r>
              <a:rPr lang="ru-RU" dirty="0" smtClean="0"/>
              <a:t>и поддержка; </a:t>
            </a:r>
            <a:endParaRPr lang="ru-RU" dirty="0" smtClean="0"/>
          </a:p>
          <a:p>
            <a:r>
              <a:rPr lang="ru-RU" dirty="0" smtClean="0"/>
              <a:t>- информация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u="sng" dirty="0" smtClean="0">
                <a:hlinkClick r:id="rId2"/>
              </a:rPr>
              <a:t>www</a:t>
            </a:r>
            <a:r>
              <a:rPr lang="ru-RU" sz="2700" u="sng" dirty="0" smtClean="0">
                <a:hlinkClick r:id="rId2"/>
              </a:rPr>
              <a:t>.</a:t>
            </a:r>
            <a:r>
              <a:rPr lang="en-US" sz="2700" u="sng" dirty="0" err="1" smtClean="0">
                <a:hlinkClick r:id="rId2"/>
              </a:rPr>
              <a:t>patientsorganizations</a:t>
            </a:r>
            <a:r>
              <a:rPr lang="ru-RU" sz="2700" u="sng" dirty="0" smtClean="0">
                <a:hlinkClick r:id="rId2"/>
              </a:rPr>
              <a:t>.</a:t>
            </a:r>
            <a:r>
              <a:rPr lang="en-US" sz="2700" u="sng" dirty="0" smtClean="0">
                <a:hlinkClick r:id="rId2"/>
              </a:rPr>
              <a:t>org</a:t>
            </a:r>
            <a:r>
              <a:rPr lang="ru-RU" sz="2700" u="sng" dirty="0" smtClean="0">
                <a:hlinkClick r:id="rId2"/>
              </a:rPr>
              <a:t>/</a:t>
            </a:r>
            <a:r>
              <a:rPr lang="en-US" sz="2700" u="sng" dirty="0" err="1" smtClean="0">
                <a:hlinkClick r:id="rId2"/>
              </a:rPr>
              <a:t>healthliteracy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Для </a:t>
            </a:r>
            <a:r>
              <a:rPr lang="ru-RU" b="1" dirty="0" smtClean="0"/>
              <a:t>создания пациент центрированного здравоохранения на всех уровнях и во всех странах Международный Альянс </a:t>
            </a:r>
            <a:r>
              <a:rPr lang="ru-RU" b="1" dirty="0" err="1" smtClean="0"/>
              <a:t>Пациентских</a:t>
            </a:r>
            <a:r>
              <a:rPr lang="ru-RU" b="1" dirty="0" smtClean="0"/>
              <a:t> Организаций  (</a:t>
            </a:r>
            <a:r>
              <a:rPr lang="en-US" b="1" dirty="0" smtClean="0"/>
              <a:t>IAPO</a:t>
            </a:r>
            <a:r>
              <a:rPr lang="ru-RU" b="1" dirty="0" smtClean="0"/>
              <a:t>) призывает политиков, профессионалов здравоохранения, тех, кто предоставляет услуги, связанную со здравоохранением промышленность поддержать эти Пять Принципов и поставить их в центр политики и практики. Мы призывам все заинтересованные стороны  создать необходимые структуры, привлечь достаточные ресурсы и обучение и обеспечить выполнение принципов, приведенных в данной декларации. 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309530" y="-1857412"/>
          <a:ext cx="6038850" cy="8143932"/>
        </p:xfrm>
        <a:graphic>
          <a:graphicData uri="http://schemas.openxmlformats.org/presentationml/2006/ole">
            <p:oleObj spid="_x0000_s138243" name="Документ" r:id="rId3" imgW="6511158" imgH="7839261" progId="Word.Document.12">
              <p:embed/>
            </p:oleObj>
          </a:graphicData>
        </a:graphic>
      </p:graphicFrame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ВСП – участник 5-го Всемирного конгресса пациентов в Лондоне, март 2012 г. </a:t>
            </a:r>
          </a:p>
          <a:p>
            <a:r>
              <a:rPr lang="ru-RU" dirty="0" smtClean="0"/>
              <a:t>«Здравоохранение, где в центре стоит пациент: индикаторы прогресса и успеха»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ВОЗ:  планы реформы сотрудничества с  НКО, 12 октября  2012  - </a:t>
            </a:r>
            <a:r>
              <a:rPr lang="ru-RU" sz="2200" dirty="0" smtClean="0"/>
              <a:t>консультация с  членами </a:t>
            </a:r>
            <a:r>
              <a:rPr lang="en-US" sz="2200" dirty="0" smtClean="0"/>
              <a:t>IAPO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3 направления:</a:t>
            </a:r>
          </a:p>
          <a:p>
            <a:r>
              <a:rPr lang="ru-RU" dirty="0" smtClean="0"/>
              <a:t>- необходимо проводить консультации с НКО при разработке политики и стратегии в области здравоохранения (консультации)</a:t>
            </a:r>
          </a:p>
          <a:p>
            <a:r>
              <a:rPr lang="ru-RU" dirty="0" smtClean="0"/>
              <a:t>- важно вовлекать НКО в деятельность ВОЗ на уровне страны, региона и на глобальном уровне (сотрудничество)</a:t>
            </a:r>
          </a:p>
          <a:p>
            <a:r>
              <a:rPr lang="ru-RU" dirty="0" smtClean="0"/>
              <a:t>- важно привлекать и разработать критерии аккредитации для участия НКО в заседаниях Правящих органов ВОЗ (аккредитация)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9814</TotalTime>
  <Words>625</Words>
  <Application>Microsoft Office PowerPoint</Application>
  <PresentationFormat>Лист A4 (210x297 мм)</PresentationFormat>
  <Paragraphs>84</Paragraphs>
  <Slides>14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Trek</vt:lpstr>
      <vt:lpstr>Документ Microsoft Office Word</vt:lpstr>
      <vt:lpstr>Документ</vt:lpstr>
      <vt:lpstr>Слайд 1</vt:lpstr>
      <vt:lpstr>Крупнейшие Альянсы пациентов  мира  </vt:lpstr>
      <vt:lpstr>Слайд 3</vt:lpstr>
      <vt:lpstr>Декларация о пациент- центрированном здравоохранении </vt:lpstr>
      <vt:lpstr>Декларация</vt:lpstr>
      <vt:lpstr>Декларация  содержит пять принципов</vt:lpstr>
      <vt:lpstr>www.patientsorganizations.org/healthliteracy </vt:lpstr>
      <vt:lpstr>Слайд 8</vt:lpstr>
      <vt:lpstr>ВОЗ:  планы реформы сотрудничества с  НКО, 12 октября  2012  - консультация с  членами IAPO</vt:lpstr>
      <vt:lpstr>Слайд 10</vt:lpstr>
      <vt:lpstr> </vt:lpstr>
      <vt:lpstr>        Международный день РЗ – 29 февраля  </vt:lpstr>
      <vt:lpstr>Летняя школа EURORDIS 2011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MIV</cp:lastModifiedBy>
  <cp:revision>282</cp:revision>
  <dcterms:created xsi:type="dcterms:W3CDTF">2010-12-19T05:31:14Z</dcterms:created>
  <dcterms:modified xsi:type="dcterms:W3CDTF">2012-12-04T20:53:12Z</dcterms:modified>
</cp:coreProperties>
</file>