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3"/>
  </p:notesMasterIdLst>
  <p:handoutMasterIdLst>
    <p:handoutMasterId r:id="rId24"/>
  </p:handoutMasterIdLst>
  <p:sldIdLst>
    <p:sldId id="308" r:id="rId2"/>
    <p:sldId id="325" r:id="rId3"/>
    <p:sldId id="326" r:id="rId4"/>
    <p:sldId id="338" r:id="rId5"/>
    <p:sldId id="330" r:id="rId6"/>
    <p:sldId id="329" r:id="rId7"/>
    <p:sldId id="340" r:id="rId8"/>
    <p:sldId id="341" r:id="rId9"/>
    <p:sldId id="342" r:id="rId10"/>
    <p:sldId id="318" r:id="rId11"/>
    <p:sldId id="339" r:id="rId12"/>
    <p:sldId id="324" r:id="rId13"/>
    <p:sldId id="335" r:id="rId14"/>
    <p:sldId id="337" r:id="rId15"/>
    <p:sldId id="323" r:id="rId16"/>
    <p:sldId id="322" r:id="rId17"/>
    <p:sldId id="321" r:id="rId18"/>
    <p:sldId id="332" r:id="rId19"/>
    <p:sldId id="333" r:id="rId20"/>
    <p:sldId id="331" r:id="rId21"/>
    <p:sldId id="316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00"/>
    <a:srgbClr val="0033CC"/>
    <a:srgbClr val="CCECFF"/>
    <a:srgbClr val="FF0000"/>
    <a:srgbClr val="CC3300"/>
    <a:srgbClr val="CCFFFF"/>
    <a:srgbClr val="6A0F00"/>
    <a:srgbClr val="FF7C8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5" autoAdjust="0"/>
    <p:restoredTop sz="99513" autoAdjust="0"/>
  </p:normalViewPr>
  <p:slideViewPr>
    <p:cSldViewPr>
      <p:cViewPr>
        <p:scale>
          <a:sx n="100" d="100"/>
          <a:sy n="100" d="100"/>
        </p:scale>
        <p:origin x="-2004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067" y="-77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Центральный аппарат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2.4315649967983001E-2"/>
                  <c:y val="9.9445415625067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712916322984101E-2"/>
                  <c:y val="2.48613539062667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10 мес. 2013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11038</c:v>
                </c:pt>
                <c:pt idx="1">
                  <c:v>13675</c:v>
                </c:pt>
                <c:pt idx="2">
                  <c:v>19457</c:v>
                </c:pt>
                <c:pt idx="3">
                  <c:v>17389</c:v>
                </c:pt>
                <c:pt idx="4">
                  <c:v>16177</c:v>
                </c:pt>
                <c:pt idx="5">
                  <c:v>13021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Территориальные органы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5346872422381098E-3"/>
                  <c:y val="2.48613539062667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69374484476199E-2"/>
                  <c:y val="2.48613539062667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993125821342698E-2"/>
                  <c:y val="4.97227078125337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10 мес. 2013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6572</c:v>
                </c:pt>
                <c:pt idx="1">
                  <c:v>8324</c:v>
                </c:pt>
                <c:pt idx="2">
                  <c:v>15057</c:v>
                </c:pt>
                <c:pt idx="3">
                  <c:v>17908</c:v>
                </c:pt>
                <c:pt idx="4">
                  <c:v>19336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105472"/>
        <c:axId val="22418560"/>
      </c:barChart>
      <c:catAx>
        <c:axId val="2210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2418560"/>
        <c:crosses val="autoZero"/>
        <c:auto val="1"/>
        <c:lblAlgn val="ctr"/>
        <c:lblOffset val="100"/>
        <c:noMultiLvlLbl val="0"/>
      </c:catAx>
      <c:valAx>
        <c:axId val="22418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105472"/>
        <c:crosses val="autoZero"/>
        <c:crossBetween val="between"/>
      </c:valAx>
      <c:spPr>
        <a:ln>
          <a:solidFill>
            <a:srgbClr val="002060"/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2695E72F-0004-4388-8F4C-67C84D032F8E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8FB6598B-7D94-43FB-9FBF-632D67C5C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37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9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9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50533E26-8204-4D51-B717-5676376E12D2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352"/>
            <a:ext cx="5438140" cy="4468177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705"/>
            <a:ext cx="2945659" cy="4959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705"/>
            <a:ext cx="2945659" cy="4959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B544D9F5-3676-48A6-B5DF-3F4DF11234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6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0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66CB-0002-41CA-B6FD-3568DF640F77}" type="datetime1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27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2411-4B7D-40D2-B5FE-1B83E182922A}" type="datetime1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90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5398-171A-43B4-B4A9-0DAF355A7DF7}" type="datetime1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22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2D8-9449-4FEB-B921-B44FA697D2CA}" type="datetime1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2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628-2840-4E45-87A0-BABF49DBB66D}" type="datetime1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87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9E9B-F3B9-46BC-B51A-93964AE36364}" type="datetime1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43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52E0-2C88-4A48-B254-ACCDEB0678F1}" type="datetime1">
              <a:rPr lang="ru-RU" smtClean="0"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03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F7F3-4038-45A3-9003-BA3703130A31}" type="datetime1">
              <a:rPr lang="ru-RU" smtClean="0"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5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AA02-DF4D-4965-A9BD-0A9B98FF99C7}" type="datetime1">
              <a:rPr lang="ru-RU" smtClean="0"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20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5B19-B075-40BE-95DD-DCCCBE43B0C5}" type="datetime1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3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6C5C-E9A9-433F-BF92-AFC3994B05EB}" type="datetime1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9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 userDrawn="1"/>
        </p:nvCxnSpPr>
        <p:spPr>
          <a:xfrm flipH="1">
            <a:off x="0" y="116632"/>
            <a:ext cx="9144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5496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4624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7F337-4820-4B05-B52D-107353BF2BCC}" type="datetime1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Изображение 6" descr="logo_fs_rzn.jpe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1560" cy="95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5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323528" y="260648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Федеральная служба по надзору в сфере здравоохранения</a:t>
            </a: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418978" y="5661248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.м.н., Мурашко М.А.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err="1">
                <a:latin typeface="Arial" pitchFamily="34" charset="0"/>
                <a:cs typeface="Arial" pitchFamily="34" charset="0"/>
              </a:rPr>
              <a:t>Врио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руководителя </a:t>
            </a:r>
          </a:p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Федеральной службы по надзору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сфере здравоохранения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537609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Всероссийский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конгресс пациентов</a:t>
            </a:r>
            <a:endParaRPr lang="ru-RU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0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51520" y="1052736"/>
            <a:ext cx="8712968" cy="5328592"/>
          </a:xfrm>
          <a:prstGeom prst="horizontalScroll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908720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11760" y="139279"/>
            <a:ext cx="4295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проверок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екарственного обеспечения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7360" y="2258963"/>
            <a:ext cx="76328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Центральным аппаратом Росздравнадзора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проведено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19 контрольных мероприятий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 соблюдением исполнения переданных полномочий в части лекарственного обеспечения.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плановые комплексные проверки в 15 субъектах Российской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7918" y="4149080"/>
            <a:ext cx="43101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внеплановых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проверок - 4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9512" y="1484784"/>
            <a:ext cx="8856984" cy="5211877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836712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76925" y="980728"/>
            <a:ext cx="8640960" cy="36933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Наиболее часто встречающимися и типичными нарушениями являются</a:t>
            </a:r>
            <a:r>
              <a:rPr lang="ru-RU" dirty="0"/>
              <a:t>:</a:t>
            </a:r>
            <a:endParaRPr lang="ru-RU" dirty="0"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8933" y="1556792"/>
            <a:ext cx="8496944" cy="470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недостаточный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объем оказываемой амбулаторной фармакотерапевтической помощи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низкий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уровень контроля за составлением и исполнением заявки, назначением и обеспечением пациентов лекарственными препаратами на всех уровнях реализации льготного обеспечения в регионе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несоблюдением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требований приказов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Минздравсоцразвития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России и Минздрава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документы регионального уровня, регламентирующие реализацию  льготного отпуска не приведены в  соответствие с действующим законодательством Российской Федерации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низкая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льготного лекарственного обеспечения для граждан, проживающих в отдаленных или труднодоступных районах и сельской местности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значительного количества необеспеченных рецептов.</a:t>
            </a:r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139279"/>
            <a:ext cx="4295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проверок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екарственного обеспечения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0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23728" y="298569"/>
            <a:ext cx="4671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Работа с обращениями граждан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289719208"/>
              </p:ext>
            </p:extLst>
          </p:nvPr>
        </p:nvGraphicFramePr>
        <p:xfrm>
          <a:off x="0" y="980728"/>
          <a:ext cx="909024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99792" y="1091578"/>
            <a:ext cx="3711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писем </a:t>
            </a:r>
            <a:endParaRPr lang="ru-RU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11560" y="908720"/>
            <a:ext cx="84786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0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980728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39752" y="188640"/>
            <a:ext cx="46021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Структура обращений граждан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10 мес. 2013 г.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1016680"/>
            <a:ext cx="892899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Поступило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10 286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жалоб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качество медицинской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171679"/>
              </p:ext>
            </p:extLst>
          </p:nvPr>
        </p:nvGraphicFramePr>
        <p:xfrm>
          <a:off x="107504" y="3109561"/>
          <a:ext cx="8136904" cy="3300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3966"/>
                <a:gridCol w="2512938"/>
              </a:tblGrid>
              <a:tr h="75391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 обращений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обращений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мес. 2013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5183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обращения по качеству лечения взрослых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2183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183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обращения по поводу качества лечения детей (до 18 лет) 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4199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обращения, связанные со смертью взрослых 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674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183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обращения, связанных со смертью родильниц, рожениц 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4199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обращения по поводу смерти ребенка в роддоме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8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980728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39752" y="188640"/>
            <a:ext cx="46021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Структура обращений граждан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10 мес. 2013 г.</a:t>
            </a:r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853491"/>
              </p:ext>
            </p:extLst>
          </p:nvPr>
        </p:nvGraphicFramePr>
        <p:xfrm>
          <a:off x="153282" y="2420889"/>
          <a:ext cx="8235141" cy="4300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865"/>
                <a:gridCol w="2543276"/>
              </a:tblGrid>
              <a:tr h="105466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 обращений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обращений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мес. 2013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лекарств в аптеках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1015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отказ в выписке льготного рецепта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1788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лекарств в перечне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2172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обращения, касающихся выписки синонимичной замены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2172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обращения, касающихся бесплатного обеспечения лекарствами не инвалидов 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7504" y="1124744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граждан,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касающихся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лекарственного обеспечения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составило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2 473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(за аналогичный период 2012 г. –  2 191).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51520" y="1052736"/>
            <a:ext cx="8712968" cy="5328592"/>
          </a:xfrm>
          <a:prstGeom prst="horizontalScroll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908720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27684" y="116632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Работа с обращениями граждан.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проверок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274838"/>
            <a:ext cx="77768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результатам проведенных Росздравнадзором проверок фактов, изложенных в обращениях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 признаны:</a:t>
            </a:r>
          </a:p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полностью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или частично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обоснованными -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41%,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полностью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обоснованными -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%;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частично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обоснованными –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16%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03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980728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30313" y="116632"/>
            <a:ext cx="6084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Меры по устранению недостатков 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организации медицинской помощи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052736"/>
            <a:ext cx="8784976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проведены обучающие семинары, конференции и рабочие совещания по вопросам повышения качества медицинской помощи, соблюдения медицинской этики,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деонтологии: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465346" cy="73866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just"/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Республики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Калмыкия, Карелия и Удмуртия, Забайкальский край, Волгоградская, Курская, Ленинградская, Свердловская области, </a:t>
            </a:r>
            <a:endParaRPr lang="ru-RU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Москва и другие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субъекты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780928"/>
            <a:ext cx="8784976" cy="64633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решены вопросы о выделении квот на оказание специализированной и высокотехнологичной медицинской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помощи: 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3356992"/>
            <a:ext cx="63367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Республики Дагестан, Калмыкия, Саха (Якутия) и Татарстан, Ставропольский и Хабаровский края, Астраханская, Ростовская, Свердловская, Тульская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293096"/>
            <a:ext cx="8784976" cy="36933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 вопрос направления на санаторно-курортное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лечение: 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4634552"/>
            <a:ext cx="63367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Республики Татарстан и Чувашия, Забайкальский и Краснодарский края, Владимирская, Волгоградская, Иркутская, Калужская, Костромская, Курская, Новгородская области, 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 Санкт-Петербург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5734997"/>
            <a:ext cx="8784976" cy="64633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изыскана возможность проведения ремонта в медицинской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организации: 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6237312"/>
            <a:ext cx="62787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Архангельская, Свердловская, Новосибирская, Челябинская, Ярославская  области, город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908720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30313" y="116632"/>
            <a:ext cx="6084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Меры по устранению недостатков 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организации медицинской помощи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052736"/>
            <a:ext cx="8856984" cy="64633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пациентам организованы дополнительные консультации и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обследования: 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9791" y="1772816"/>
            <a:ext cx="6336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Забайкальский и Хабаровский края, Волгоградская, Иркутская, Ленинградская, Новосибирская и Свердловская области, город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2492896"/>
            <a:ext cx="8856984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инициативе Росздравнадзора к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медицинским работникам, допустившим нарушения, применены меры дисциплинарного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характера: 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3501008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Республики Карелия и Удмуртия, Красноярский край, Астраханская, Белгородская, Волгоградская, Московская, Орловская, Саратовская, Свердловская, Смоленская и Тверская области, Ханты-Мансийский  автономный округ-Югра, город Москва и другие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субъекты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5230128"/>
            <a:ext cx="88569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итогам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внеплановой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выездной проверки Росздравнадзора                               ГБУЗ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города Москвы «Станция скорой и неотложной медицинской помощи  имени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А.С.Пучкова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по факту оказания некачественной медицинской помощи жителю г. Москвы, отменен приказ главного врача  «О госпитализации больных с определенным перечнем заболеваний».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2915" y="4868178"/>
            <a:ext cx="2465491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Сентябрь 2013 года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646" y="1196752"/>
            <a:ext cx="9001000" cy="1872208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980728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441807" y="44624"/>
            <a:ext cx="6943952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Полномочия организаций государственных,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муниципальных и частных систем здравоохранения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ст. 90 Федерального закона от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21.11.2011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№323-ФЗ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316667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Органами, организациями государственной, муниципальной и частной систем здравоохранения осуществляется внутренний контроль качества и безопасности медицинской деятельности в порядке, установленном руководителями указанных органов, организаций.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9721" y="3645024"/>
            <a:ext cx="8924850" cy="1200329"/>
          </a:xfrm>
          <a:prstGeom prst="rect">
            <a:avLst/>
          </a:prstGeom>
          <a:pattFill prst="dkDn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подведомственных медицинских организациях Департамента здравоохранения города Москвы введены должности дежурных администраторов, осуществляющих разрешение любых возникающих                    у пациентов и их родственников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проблем 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вопросов.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8758" y="5445224"/>
            <a:ext cx="8886775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Этот положительный опыт работы целесообразно внедрять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в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практику работы медицинских организаций и других субъектов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Российской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2404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7504" y="5733256"/>
            <a:ext cx="9001000" cy="1008112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980728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236327" y="44624"/>
            <a:ext cx="68714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Полномочия органов управления здравоохранения </a:t>
            </a:r>
          </a:p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субъектов Российской Федерации</a:t>
            </a:r>
          </a:p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(ст. 16,89 Федерального закона от 21.11.2011 №323-ФЗ)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9878" y="5733256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ведомственного контроля качества и безопасности медицинской деятельности в подведомственных медицинских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организациях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24744"/>
            <a:ext cx="9001000" cy="504056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196752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защита прав человека и гражданина в сфере охраны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здоровья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646" y="1772816"/>
            <a:ext cx="9001000" cy="1656184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844824"/>
            <a:ext cx="8856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оказания населению субъекта Российской Федерации первичной медико-санитарной помощи, специализированной, в том числе высокотехнологичной, медицинской помощи, скорой, в том числе скорой специализированной, медицинской помощи и паллиативной медицинской помощи в медицинских организациях субъекта Российской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3573016"/>
            <a:ext cx="9001000" cy="792088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9877" y="3645024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развития медицинской помощи и обеспечение ее доступности для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455" y="4509120"/>
            <a:ext cx="9001000" cy="1080120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9877" y="4581128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обеспечения граждан лекарственными препаратами для лечения заболеваний, включенных в перечень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жизнеугрожающих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и хронических прогрессирующих редких (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орфанных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заболеваний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4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71472" y="1714488"/>
            <a:ext cx="2418871" cy="2214578"/>
            <a:chOff x="91" y="1706"/>
            <a:chExt cx="1408" cy="1469"/>
          </a:xfrm>
          <a:pattFill prst="dkDnDiag">
            <a:fgClr>
              <a:srgbClr val="CCECFF"/>
            </a:fgClr>
            <a:bgClr>
              <a:schemeClr val="bg1"/>
            </a:bgClr>
          </a:pattFill>
        </p:grpSpPr>
        <p:sp>
          <p:nvSpPr>
            <p:cNvPr id="8" name="Oval 13"/>
            <p:cNvSpPr>
              <a:spLocks noChangeAspect="1" noChangeArrowheads="1"/>
            </p:cNvSpPr>
            <p:nvPr/>
          </p:nvSpPr>
          <p:spPr bwMode="gray">
            <a:xfrm>
              <a:off x="91" y="1706"/>
              <a:ext cx="1408" cy="1469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3" name="Oval 16"/>
            <p:cNvSpPr>
              <a:spLocks noChangeAspect="1" noChangeArrowheads="1"/>
            </p:cNvSpPr>
            <p:nvPr/>
          </p:nvSpPr>
          <p:spPr bwMode="gray">
            <a:xfrm>
              <a:off x="133" y="1757"/>
              <a:ext cx="1278" cy="1280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Контроль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качества </a:t>
              </a:r>
              <a:r>
                <a:rPr lang="ru-RU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и 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безопасность 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мед. деятельности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072198" y="1643050"/>
            <a:ext cx="2418871" cy="2143140"/>
            <a:chOff x="133" y="1706"/>
            <a:chExt cx="1408" cy="1469"/>
          </a:xfrm>
          <a:pattFill prst="dkDnDiag">
            <a:fgClr>
              <a:srgbClr val="CCECFF"/>
            </a:fgClr>
            <a:bgClr>
              <a:schemeClr val="bg1"/>
            </a:bgClr>
          </a:pattFill>
        </p:grpSpPr>
        <p:sp>
          <p:nvSpPr>
            <p:cNvPr id="16" name="Oval 13"/>
            <p:cNvSpPr>
              <a:spLocks noChangeAspect="1" noChangeArrowheads="1"/>
            </p:cNvSpPr>
            <p:nvPr/>
          </p:nvSpPr>
          <p:spPr bwMode="gray">
            <a:xfrm>
              <a:off x="133" y="1706"/>
              <a:ext cx="1408" cy="1469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7" name="Oval 16"/>
            <p:cNvSpPr>
              <a:spLocks noChangeAspect="1" noChangeArrowheads="1"/>
            </p:cNvSpPr>
            <p:nvPr/>
          </p:nvSpPr>
          <p:spPr bwMode="gray">
            <a:xfrm>
              <a:off x="199" y="1804"/>
              <a:ext cx="1278" cy="1280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Госконтроль</a:t>
              </a:r>
              <a:r>
                <a:rPr lang="ru-RU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>
                <a:defRPr/>
              </a:pPr>
              <a:r>
                <a:rPr lang="ru-RU" sz="1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Обращение мед. изделий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286116" y="1643050"/>
            <a:ext cx="2418871" cy="2214578"/>
            <a:chOff x="91" y="1706"/>
            <a:chExt cx="1408" cy="1469"/>
          </a:xfrm>
          <a:pattFill prst="dkDnDiag">
            <a:fgClr>
              <a:srgbClr val="CCECFF"/>
            </a:fgClr>
            <a:bgClr>
              <a:schemeClr val="bg1"/>
            </a:bgClr>
          </a:pattFill>
        </p:grpSpPr>
        <p:sp>
          <p:nvSpPr>
            <p:cNvPr id="19" name="Oval 13"/>
            <p:cNvSpPr>
              <a:spLocks noChangeAspect="1" noChangeArrowheads="1"/>
            </p:cNvSpPr>
            <p:nvPr/>
          </p:nvSpPr>
          <p:spPr bwMode="gray">
            <a:xfrm>
              <a:off x="91" y="1706"/>
              <a:ext cx="1408" cy="1469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0" name="Oval 16"/>
            <p:cNvSpPr>
              <a:spLocks noChangeAspect="1" noChangeArrowheads="1"/>
            </p:cNvSpPr>
            <p:nvPr/>
          </p:nvSpPr>
          <p:spPr bwMode="gray">
            <a:xfrm>
              <a:off x="199" y="1804"/>
              <a:ext cx="1278" cy="1280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Госконтроль</a:t>
              </a:r>
            </a:p>
            <a:p>
              <a:pPr algn="ctr">
                <a:defRPr/>
              </a:pPr>
              <a:r>
                <a:rPr lang="ru-RU" sz="1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Обращение лек. средств</a:t>
              </a:r>
            </a:p>
          </p:txBody>
        </p:sp>
      </p:grpSp>
      <p:cxnSp>
        <p:nvCxnSpPr>
          <p:cNvPr id="26" name="Shape 25"/>
          <p:cNvCxnSpPr/>
          <p:nvPr/>
        </p:nvCxnSpPr>
        <p:spPr>
          <a:xfrm rot="5400000">
            <a:off x="4641056" y="1219101"/>
            <a:ext cx="142875" cy="5138738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3000375" y="2714625"/>
            <a:ext cx="28575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utoShape 12"/>
          <p:cNvSpPr>
            <a:spLocks noChangeArrowheads="1"/>
          </p:cNvSpPr>
          <p:nvPr/>
        </p:nvSpPr>
        <p:spPr bwMode="auto">
          <a:xfrm>
            <a:off x="1928813" y="4572000"/>
            <a:ext cx="2643187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CC"/>
              </a:gs>
              <a:gs pos="100000">
                <a:srgbClr val="A3FFC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189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Внутренний</a:t>
            </a:r>
          </a:p>
        </p:txBody>
      </p:sp>
      <p:sp>
        <p:nvSpPr>
          <p:cNvPr id="48" name="AutoShape 12"/>
          <p:cNvSpPr>
            <a:spLocks noChangeArrowheads="1"/>
          </p:cNvSpPr>
          <p:nvPr/>
        </p:nvSpPr>
        <p:spPr bwMode="auto">
          <a:xfrm>
            <a:off x="1428750" y="5214938"/>
            <a:ext cx="2857500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CC"/>
              </a:gs>
              <a:gs pos="100000">
                <a:srgbClr val="A3FFC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189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>
              <a:defRPr/>
            </a:pPr>
            <a:r>
              <a:rPr lang="ru-RU" sz="1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Ведомственный</a:t>
            </a:r>
          </a:p>
        </p:txBody>
      </p:sp>
      <p:sp>
        <p:nvSpPr>
          <p:cNvPr id="49" name="AutoShape 12"/>
          <p:cNvSpPr>
            <a:spLocks noChangeArrowheads="1"/>
          </p:cNvSpPr>
          <p:nvPr/>
        </p:nvSpPr>
        <p:spPr bwMode="auto">
          <a:xfrm>
            <a:off x="714375" y="5786438"/>
            <a:ext cx="3286125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CC"/>
              </a:gs>
              <a:gs pos="100000">
                <a:srgbClr val="A3FFC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189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>
              <a:defRPr/>
            </a:pPr>
            <a:r>
              <a:rPr lang="ru-RU" sz="16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Государственный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 rot="16200000" flipH="1">
            <a:off x="1678781" y="4250532"/>
            <a:ext cx="64293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16200000" flipH="1">
            <a:off x="821531" y="4536282"/>
            <a:ext cx="135731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6200000" flipH="1">
            <a:off x="-392906" y="4607719"/>
            <a:ext cx="23574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24"/>
          <p:cNvSpPr>
            <a:spLocks noChangeArrowheads="1"/>
          </p:cNvSpPr>
          <p:nvPr/>
        </p:nvSpPr>
        <p:spPr bwMode="auto">
          <a:xfrm rot="16200000">
            <a:off x="-939800" y="4368800"/>
            <a:ext cx="26654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>
              <a:defRPr/>
            </a:pPr>
            <a:r>
              <a:rPr lang="ru-RU" sz="1400" b="1" i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Трехуровневый </a:t>
            </a:r>
          </a:p>
          <a:p>
            <a:pPr algn="ctr">
              <a:defRPr/>
            </a:pPr>
            <a:r>
              <a:rPr lang="ru-RU" sz="1400" b="1" i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контроль</a:t>
            </a:r>
          </a:p>
        </p:txBody>
      </p:sp>
      <p:sp>
        <p:nvSpPr>
          <p:cNvPr id="50192" name="Rectangle 9"/>
          <p:cNvSpPr>
            <a:spLocks noChangeArrowheads="1"/>
          </p:cNvSpPr>
          <p:nvPr/>
        </p:nvSpPr>
        <p:spPr bwMode="auto">
          <a:xfrm>
            <a:off x="4643438" y="3932510"/>
            <a:ext cx="4322762" cy="2736850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200" b="1" u="sng" dirty="0">
                <a:solidFill>
                  <a:srgbClr val="C00000"/>
                </a:solidFill>
                <a:latin typeface="Times New Roman" pitchFamily="18" charset="0"/>
              </a:rPr>
              <a:t>ОРГАНИЗАЦИЯ КОНТРОЛЯ В СФЕРЕ </a:t>
            </a:r>
          </a:p>
          <a:p>
            <a:pPr algn="ctr">
              <a:defRPr/>
            </a:pPr>
            <a:r>
              <a:rPr lang="ru-RU" sz="1200" b="1" u="sng" dirty="0">
                <a:solidFill>
                  <a:srgbClr val="C00000"/>
                </a:solidFill>
                <a:latin typeface="Times New Roman" pitchFamily="18" charset="0"/>
              </a:rPr>
              <a:t>ОХРАНЫ ЗДОРОВЬЯ</a:t>
            </a:r>
          </a:p>
          <a:p>
            <a:pPr algn="ctr">
              <a:defRPr/>
            </a:pPr>
            <a:endParaRPr lang="ru-RU" sz="1000" b="1" dirty="0">
              <a:solidFill>
                <a:prstClr val="black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</a:rPr>
              <a:t>Глава 12, статья 85 Федерального закона от 21.11.2011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</a:rPr>
              <a:t>№323-ФЗ</a:t>
            </a:r>
          </a:p>
          <a:p>
            <a:pPr algn="ctr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</a:rPr>
              <a:t>«Контроль в сфере охраны здоровья»</a:t>
            </a:r>
          </a:p>
          <a:p>
            <a:pPr algn="ctr">
              <a:defRPr/>
            </a:pPr>
            <a:endParaRPr lang="ru-RU" sz="1000" b="1" dirty="0">
              <a:solidFill>
                <a:prstClr val="black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050" b="1" u="sng" dirty="0">
                <a:solidFill>
                  <a:srgbClr val="C00000"/>
                </a:solidFill>
                <a:latin typeface="Times New Roman" pitchFamily="18" charset="0"/>
              </a:rPr>
              <a:t>Контроль в сфере охраны здоровья включает в себя</a:t>
            </a:r>
          </a:p>
          <a:p>
            <a:pPr marL="228600" indent="-228600" algn="just">
              <a:buFontTx/>
              <a:buAutoNum type="arabicParenR"/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</a:rPr>
              <a:t>контроль качества и безопасности медицинской деятельности;</a:t>
            </a:r>
          </a:p>
          <a:p>
            <a:pPr marL="228600" indent="-228600" algn="just">
              <a:buFontTx/>
              <a:buAutoNum type="arabicParenR"/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</a:rPr>
              <a:t>государственный контроль (надзор) в сфере обращения  лекарственных средств, осуществляемый в соответствии с законодательством Российской Федерации об обращении лекарственных средств;</a:t>
            </a:r>
          </a:p>
          <a:p>
            <a:pPr marL="228600" indent="-228600" algn="just">
              <a:buFontTx/>
              <a:buAutoNum type="arabicParenR"/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</a:rPr>
              <a:t>государственный контроль за обращением медицинских изделий;</a:t>
            </a:r>
          </a:p>
          <a:p>
            <a:pPr marL="228600" indent="-228600" algn="just">
              <a:buFontTx/>
              <a:buAutoNum type="arabicParenR"/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</a:rPr>
              <a:t>федеральный государственный санитарно-эпидемиологический надзор, осуществляемый в соответствии с законодательством Российской Федерации о санитарно-эпидемиологическом благополучии населения. </a:t>
            </a:r>
          </a:p>
          <a:p>
            <a:pPr marL="228600" indent="-228600" algn="ctr">
              <a:buFontTx/>
              <a:buAutoNum type="arabicParenR"/>
              <a:defRPr/>
            </a:pPr>
            <a:endParaRPr lang="ru-RU" sz="10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71500" y="1571625"/>
            <a:ext cx="78581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8180387" y="1820863"/>
            <a:ext cx="500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22262" y="1820863"/>
            <a:ext cx="498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Заголовок 1"/>
          <p:cNvSpPr txBox="1">
            <a:spLocks/>
          </p:cNvSpPr>
          <p:nvPr/>
        </p:nvSpPr>
        <p:spPr bwMode="auto">
          <a:xfrm>
            <a:off x="611560" y="1268760"/>
            <a:ext cx="78835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Сфера охраны </a:t>
            </a:r>
            <a:r>
              <a:rPr lang="ru-RU" sz="24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здоровья граждан</a:t>
            </a:r>
          </a:p>
        </p:txBody>
      </p:sp>
      <p:sp>
        <p:nvSpPr>
          <p:cNvPr id="32" name="TextBox 5"/>
          <p:cNvSpPr txBox="1">
            <a:spLocks noChangeArrowheads="1"/>
          </p:cNvSpPr>
          <p:nvPr/>
        </p:nvSpPr>
        <p:spPr bwMode="auto">
          <a:xfrm>
            <a:off x="856794" y="109081"/>
            <a:ext cx="75243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в сфере 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охраны здоровья граждан Российской Федерации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(ст. 85-90 Федерального закона от 21.11.2011 №323-ФЗ)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8820150" y="6546850"/>
            <a:ext cx="288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83568" y="1097454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8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3568" y="980728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Горизонтальный свиток 5"/>
          <p:cNvSpPr/>
          <p:nvPr/>
        </p:nvSpPr>
        <p:spPr>
          <a:xfrm>
            <a:off x="107504" y="958080"/>
            <a:ext cx="8956070" cy="5899920"/>
          </a:xfrm>
          <a:prstGeom prst="horizontalScroll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63994" y="188639"/>
            <a:ext cx="82995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Роль 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пациентских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организаций в защите законных прав </a:t>
            </a:r>
          </a:p>
          <a:p>
            <a:pPr lvl="0"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интересов граждан в субъектах Российской Федерации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7797" y="1916832"/>
            <a:ext cx="8091974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давать оценку деятельности медицинских организаций и  органов государственной власти субъектов Российской Федерации в деле сохранения и укрепления здоровья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казывать помощь в обеспечении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единых подходов к формированию независимой системы оценки качества работы медицинских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оказание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методической помощи органам государственной власти субъектов Российской Федерации в сфере охраны здоровья, общественным советам при указанных органах, ответственным за проведение независимой оценки качества работы медицинских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организаций.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04822" y="5277475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(в соответствии с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Методическими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рекомендациями по проведению независимой оценки качества работы медицинских организаций и оказания методической помощи органам государственной власти субъектов Российской Федерации в сфере охраны здоровья,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утвержденными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приказом Минздрава России от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31.10.2013 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№810а).</a:t>
            </a:r>
          </a:p>
        </p:txBody>
      </p:sp>
    </p:spTree>
    <p:extLst>
      <p:ext uri="{BB962C8B-B14F-4D97-AF65-F5344CB8AC3E}">
        <p14:creationId xmlns:p14="http://schemas.microsoft.com/office/powerpoint/2010/main" val="403050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2119" y="2204864"/>
            <a:ext cx="78752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21</a:t>
            </a:fld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18652" y="3789040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rzn@roszdravnadzor.ru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95736" y="5080466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itchFamily="34" charset="0"/>
              </a:rPr>
              <a:t>д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.м.н., Мурашко М.А.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err="1">
                <a:latin typeface="Arial" pitchFamily="34" charset="0"/>
                <a:cs typeface="Arial" pitchFamily="34" charset="0"/>
              </a:rPr>
              <a:t>Врио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руководителя </a:t>
            </a:r>
          </a:p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Федеральной службы по надзору в сфере здравоохранения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17714" y="1700808"/>
            <a:ext cx="8990790" cy="5112568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ru-RU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соблюдения органами государственной власти Российской Федерации, органами местного самоуправления, государственными внебюджетными фондами, медицинскими организациями и фармацевтическими организациями прав граждан в сфере охраны здоровья;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ru-RU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осуществления лицензирования медицинской деятельности;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ru-RU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соблюдения медицинскими организациями порядков оказания медицинской помощи и стандартов медицинской помощи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ru-RU" sz="13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соблюдения медицинскими организациями порядков проведения медицинских экспертиз, медицинских осмотров и медицинских освидетельствований;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ru-RU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соблюдения медицинскими организациями безопасных условий труда, требований по безопасному применению и эксплуатации медицинских изделий и их утилизации (уничтожению);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ru-RU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соблюдения медицинскими работниками, руководителями медицинских организаций, фармацевтическими работниками и руководителями аптечных организаций ограничений, применяемых к ним при осуществлении профессиональной деятельности в соответствии с Федеральным законом от 21.11.2011 № 323-ФЗ «Об основах охраны здоровья граждан в Российской Федерации»;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ru-RU" sz="13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организаций и осуществления ведомственного контроля и внутреннего контроля качества и безопасности медицинской деятельности органами и организациями, указанными в части 1 статьи 89 и в статье 90 Федерального закона «Об основах охраны здоровья граждан в Российской Федерации»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ru-RU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ru-RU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3568" y="44624"/>
            <a:ext cx="810039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Постановление Правительства Российской Федерации </a:t>
            </a:r>
          </a:p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12.11.2012 </a:t>
            </a: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№1152 </a:t>
            </a:r>
          </a:p>
          <a:p>
            <a:pPr algn="ctr"/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«Об утверждении Положения о государственном контроле качества и безопасности медицинской деятельности»</a:t>
            </a:r>
            <a:endParaRPr lang="ru-RU" sz="17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826" y="1124744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Росздравнадзор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осуществляет государственный контроль качества и безопасности медицинской деятельности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путём 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проведения проверок:</a:t>
            </a:r>
            <a:endParaRPr lang="ru-RU" sz="1600" b="1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3568" y="1169462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1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51520" y="1052736"/>
            <a:ext cx="8712968" cy="5328592"/>
          </a:xfrm>
          <a:prstGeom prst="horizontalScroll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908720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97211" y="118755"/>
            <a:ext cx="46215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проверок 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оказания медицинской помощи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988840"/>
            <a:ext cx="763284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Росздравнадзором проведено 2335 проверок соблюдения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органами государственной власти и органами местного самоуправления, государственными внебюджетными фондами, а также осуществляющими медицинскую и фармацевтическую деятельность организациями и индивидуальными предпринимателями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 граждан в сфере охраны здоровья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(2013 год).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33364" y="4365104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внеплановых проверок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основании обращений граждан, содержащих сведения о возникновении угрозы либо причинении вреда жизни и здоровью –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составило 1117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47,8% от общего количества проверок).</a:t>
            </a:r>
          </a:p>
        </p:txBody>
      </p:sp>
    </p:spTree>
    <p:extLst>
      <p:ext uri="{BB962C8B-B14F-4D97-AF65-F5344CB8AC3E}">
        <p14:creationId xmlns:p14="http://schemas.microsoft.com/office/powerpoint/2010/main" val="19213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908720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32909" y="949226"/>
            <a:ext cx="8928992" cy="64633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результате проведенных проверок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1188 случаях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(50,9% от общего количества проверок)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выявлены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нарушения.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860345"/>
              </p:ext>
            </p:extLst>
          </p:nvPr>
        </p:nvGraphicFramePr>
        <p:xfrm>
          <a:off x="99383" y="2204864"/>
          <a:ext cx="8975094" cy="4637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296"/>
                <a:gridCol w="2771798"/>
              </a:tblGrid>
              <a:tr h="6577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 нарушений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случаев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96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низкая доступность и качество медицинской помощи 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755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401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медицинское вмешательство без получения добровольного  информированного согласия гражданина 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55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отказ в оказании медицинской помощи 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6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отказ в предоставлении информации о состоянии здоровья 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401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непредоставление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информации о факторах, влияющих на здоровье 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6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нарушение права выбора врача и медицинской организации 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55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несоблюдение врачебной тайны 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97211" y="118755"/>
            <a:ext cx="46215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проверок 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оказания медицинской помощи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836712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79512" y="1628800"/>
            <a:ext cx="878497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По результатам 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проверок:</a:t>
            </a:r>
          </a:p>
          <a:p>
            <a:pPr algn="just"/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выдано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1188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предписаний об устранении выявленных нарушений,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составлено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протоколов об административном правонарушении.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36" y="4293096"/>
            <a:ext cx="896438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364 случаях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материалы проверок направлены в органы прокуратуры для принятия мер прокурорского реагирования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54 случаях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в правоохранительные органы.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основании материалов Росздравнадзора правоохранительными органами принимались соответствующие процессуальные решения.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24491" y="96124"/>
            <a:ext cx="46215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проверок 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оказания медицинской помощи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28514" y="3070701"/>
            <a:ext cx="8964488" cy="2867091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1274" y="1080026"/>
            <a:ext cx="8964488" cy="1891607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7810" y="1052736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75656" y="116632"/>
            <a:ext cx="684059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Ведомственный контроль качества и безопасности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медицинской деятельности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10 мес. 2013 г.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1109584"/>
            <a:ext cx="903649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ерриториальными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органами Росздравнадзора проведена </a:t>
            </a:r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проверка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и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осуществления ведомственного контроля качества и безопасности медицинской деятельности, в том числе: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9718" y="1986225"/>
            <a:ext cx="896448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ерриториальных органов федеральных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органов исполнительной власти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Республика Бурятия, Красноярский край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органов исполнительной власти субъектов Российской Федерации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3070701"/>
            <a:ext cx="887677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В результате проведенных проверок  в </a:t>
            </a:r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случаях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(52,3% от общего количества проверок)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выявлены нарушения: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645024"/>
            <a:ext cx="8732762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соблюдения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установленного порядка проведения ведомственного контроля качества и безопасности медицинской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соблюдения порядка оформления результатов ведомственного контроля качества и безопасности медицинской деятельности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обоснованности мер, принимаемых по результатам проведения ведомственного контроля качества и безопасности медицинской деятельности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анализа эффективности проводимого ведомственного контроля качества и безопасности медицинской деятельности.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1274" y="5937959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Во всех случаях при выявлении нарушений выданы  предписания об их  устранении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 случае материалы проверки направлены в органы прокуратуры для принятия мер прокурорского реагирования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(Забайкальский край).</a:t>
            </a:r>
          </a:p>
        </p:txBody>
      </p:sp>
    </p:spTree>
    <p:extLst>
      <p:ext uri="{BB962C8B-B14F-4D97-AF65-F5344CB8AC3E}">
        <p14:creationId xmlns:p14="http://schemas.microsoft.com/office/powerpoint/2010/main" val="310360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11274" y="4077072"/>
            <a:ext cx="8964488" cy="2738309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1274" y="1080026"/>
            <a:ext cx="8964488" cy="2637299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1052736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48712" y="116632"/>
            <a:ext cx="629448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Внутренний контроль качества и безопасности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медицинской деятельности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10 мес. 2013 г.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24744"/>
            <a:ext cx="9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ерриториальными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органами Росздравнадзора проведено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257 проверок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и осуществления внутреннего контроля качества и безопасности медицинской деятельности в отношении 256 юридических лиц, том числе: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916832"/>
            <a:ext cx="9001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федеральных медицинских организаций  –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государственных медицинских организаций  –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муниципальных  медицинских организаций  –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медицинских организаций частной формы собственности  –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учреждений, находящихся в ведении Министерства обороны Российской Федерации –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учреждений академий наук –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149080"/>
            <a:ext cx="889625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Из общего количества проверок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внеплановых проверок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составило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(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56,0% от общего количества проверок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Основанием для проведения внеплановых </a:t>
            </a:r>
            <a:r>
              <a:rPr lang="ru-RU" sz="16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проверок послужило:</a:t>
            </a:r>
          </a:p>
          <a:p>
            <a:pPr algn="just"/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поступление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обращений граждан, а также информации от органов государственной власти, средств массовой информации о фактах возникновения угрозы причинения вреда жизни, причинения вреда жизни, здоровью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случая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(22,9% от числа всех внеплановых проверок);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основании требований органов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прокуратуры –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случаев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274" y="1772816"/>
            <a:ext cx="8964488" cy="3573403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1052736"/>
            <a:ext cx="8460432" cy="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48712" y="116632"/>
            <a:ext cx="629448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Внутренний контроль качества и безопасности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медицинской деятельности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10 мес. 2013 г.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26485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результате проведенных проверок 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190 случаях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выявлены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нарушения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2543" y="2176120"/>
            <a:ext cx="8928992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работе врачебных комиссий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медицинских организаций –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47,4% от общего количества нарушений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несоблюдение установленного порядка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проведения внутреннего контроля качества и безопасности медицинской деятельности –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26,3% от общего количества нарушений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необоснованность мер, принимаемых по результатам проведения внутреннего контроля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качества и безопасности медицинской деятельности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16,3% от общего количества нарушений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несоблюдение порядка оформления результатов внутреннего контроля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качества и безопасности медицинской деятельности –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10,0% от общего количества нарушений).</a:t>
            </a:r>
          </a:p>
        </p:txBody>
      </p:sp>
    </p:spTree>
    <p:extLst>
      <p:ext uri="{BB962C8B-B14F-4D97-AF65-F5344CB8AC3E}">
        <p14:creationId xmlns:p14="http://schemas.microsoft.com/office/powerpoint/2010/main" val="10696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7536</TotalTime>
  <Words>1907</Words>
  <Application>Microsoft Office PowerPoint</Application>
  <PresentationFormat>Экран (4:3)</PresentationFormat>
  <Paragraphs>272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Корочкин Александр Викторович</dc:creator>
  <cp:lastModifiedBy>Тельнова Елена Алексеевна</cp:lastModifiedBy>
  <cp:revision>418</cp:revision>
  <cp:lastPrinted>2013-11-22T12:29:01Z</cp:lastPrinted>
  <dcterms:created xsi:type="dcterms:W3CDTF">2012-08-31T09:55:51Z</dcterms:created>
  <dcterms:modified xsi:type="dcterms:W3CDTF">2013-11-25T04:47:34Z</dcterms:modified>
</cp:coreProperties>
</file>